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5"/>
  </p:notesMasterIdLst>
  <p:handoutMasterIdLst>
    <p:handoutMasterId r:id="rId16"/>
  </p:handoutMasterIdLst>
  <p:sldIdLst>
    <p:sldId id="256" r:id="rId2"/>
    <p:sldId id="291" r:id="rId3"/>
    <p:sldId id="318" r:id="rId4"/>
    <p:sldId id="322" r:id="rId5"/>
    <p:sldId id="287" r:id="rId6"/>
    <p:sldId id="317" r:id="rId7"/>
    <p:sldId id="303" r:id="rId8"/>
    <p:sldId id="319" r:id="rId9"/>
    <p:sldId id="304" r:id="rId10"/>
    <p:sldId id="301" r:id="rId11"/>
    <p:sldId id="308" r:id="rId12"/>
    <p:sldId id="321" r:id="rId13"/>
    <p:sldId id="284" r:id="rId1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10" autoAdjust="0"/>
    <p:restoredTop sz="94660"/>
  </p:normalViewPr>
  <p:slideViewPr>
    <p:cSldViewPr>
      <p:cViewPr varScale="1">
        <p:scale>
          <a:sx n="87" d="100"/>
          <a:sy n="87" d="100"/>
        </p:scale>
        <p:origin x="-3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372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3" tIns="46586" rIns="93173" bIns="4658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436" y="0"/>
            <a:ext cx="3038372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3" tIns="46586" rIns="93173" bIns="4658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89"/>
            <a:ext cx="3038372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3" tIns="46586" rIns="93173" bIns="4658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436" y="8829989"/>
            <a:ext cx="3038372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3" tIns="46586" rIns="93173" bIns="4658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D2A0808-34EF-49BA-A1AE-35EF9123DD62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33269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372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3" tIns="46586" rIns="93173" bIns="4658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436" y="0"/>
            <a:ext cx="3038372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3" tIns="46586" rIns="93173" bIns="4658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3" tIns="46586" rIns="93173" bIns="46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noProof="0" smtClean="0"/>
              <a:t>Click to edit Master text styles</a:t>
            </a:r>
          </a:p>
          <a:p>
            <a:pPr lvl="1"/>
            <a:r>
              <a:rPr lang="en-CA" noProof="0" smtClean="0"/>
              <a:t>Second level</a:t>
            </a:r>
          </a:p>
          <a:p>
            <a:pPr lvl="2"/>
            <a:r>
              <a:rPr lang="en-CA" noProof="0" smtClean="0"/>
              <a:t>Third level</a:t>
            </a:r>
          </a:p>
          <a:p>
            <a:pPr lvl="3"/>
            <a:r>
              <a:rPr lang="en-CA" noProof="0" smtClean="0"/>
              <a:t>Fourth level</a:t>
            </a:r>
          </a:p>
          <a:p>
            <a:pPr lvl="4"/>
            <a:r>
              <a:rPr lang="en-CA" noProof="0" smtClean="0"/>
              <a:t>Fifth level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89"/>
            <a:ext cx="3038372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3" tIns="46586" rIns="93173" bIns="4658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436" y="8829989"/>
            <a:ext cx="3038372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3" tIns="46586" rIns="93173" bIns="4658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2B7784D-B604-4CF0-9565-19C4C6DC312F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332520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-128"/>
            </a:endParaRPr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2147483647 w 5760"/>
                <a:gd name="T3" fmla="*/ 0 h 528"/>
                <a:gd name="T4" fmla="*/ 2147483647 w 5760"/>
                <a:gd name="T5" fmla="*/ 2147483647 h 528"/>
                <a:gd name="T6" fmla="*/ 2147483647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sz="1800" smtClean="0">
                <a:solidFill>
                  <a:srgbClr val="FFFFFF"/>
                </a:solidFill>
                <a:latin typeface="Lucida Sans Unicode" charset="0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8F0F4"/>
                </a:solidFill>
              </a:defRPr>
            </a:lvl1pPr>
          </a:lstStyle>
          <a:p>
            <a:pPr>
              <a:defRPr/>
            </a:pPr>
            <a:r>
              <a:rPr lang="en-US"/>
              <a:t>Ontario Commmitte on Student Affairs</a:t>
            </a:r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A2EAEAE-8EDC-4E02-BD62-B95D97799E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Ontario Commmitte on Student Affairs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7435E8-AE3B-4447-B060-6E3237352B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Ontario Commmitte on Student Affairs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884C2-2F6E-47B7-AFCE-C014A31672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Ontario Commmitte on Student Affairs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3E59F6-7E72-4638-B21A-8B0CA759ED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>
            <a:spLocks noChangeArrowheads="1"/>
          </p:cNvSpPr>
          <p:nvPr/>
        </p:nvSpPr>
        <p:spPr bwMode="auto"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7FC4DD"/>
              </a:gs>
              <a:gs pos="28000">
                <a:srgbClr val="50B8DA"/>
              </a:gs>
              <a:gs pos="100000">
                <a:srgbClr val="1389A6"/>
              </a:gs>
            </a:gsLst>
            <a:lin ang="54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50800" dist="25400" dir="5400000" rotWithShape="0">
              <a:srgbClr val="808080">
                <a:alpha val="45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rgbClr val="FFFFFF"/>
              </a:solidFill>
              <a:latin typeface="Lucida Sans Unicode" charset="0"/>
            </a:endParaRPr>
          </a:p>
        </p:txBody>
      </p:sp>
      <p:sp>
        <p:nvSpPr>
          <p:cNvPr id="5" name="Chevron 4"/>
          <p:cNvSpPr>
            <a:spLocks noChangeArrowheads="1"/>
          </p:cNvSpPr>
          <p:nvPr/>
        </p:nvSpPr>
        <p:spPr bwMode="auto"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7FC4DD"/>
              </a:gs>
              <a:gs pos="28000">
                <a:srgbClr val="50B8DA"/>
              </a:gs>
              <a:gs pos="100000">
                <a:srgbClr val="1389A6"/>
              </a:gs>
            </a:gsLst>
            <a:lin ang="54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50800" dist="25400" dir="5400000" rotWithShape="0">
              <a:srgbClr val="808080">
                <a:alpha val="45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rgbClr val="FFFFFF"/>
              </a:solidFill>
              <a:latin typeface="Lucida Sans Unicode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Ontario Commmitte on Student Affairs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4853F2-F35D-4484-ACB6-4C48285C98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Ontario Commmitte on Student Affairs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F4DEE-1F63-4482-A51B-88EF327975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Ontario Commmitte on Student Affairs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CAF008-38B2-43E5-A2D7-AD134A4E9F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Ontario Commmitte on Student Affairs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22E807-2DFD-48C8-A18E-DCCAB0B9F0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Ontario Commmitte on Student Affairs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024787-B8D3-41B5-A81D-109829160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Ontario Commmitte on Student Affairs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D7540-2C9E-47B0-8C8C-5D8FF5E2EC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sz="1800" smtClean="0">
              <a:solidFill>
                <a:srgbClr val="FFFFFF"/>
              </a:solidFill>
              <a:latin typeface="Lucida Sans Unicode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>
            <a:spLocks noChangeArrowheads="1"/>
          </p:cNvSpPr>
          <p:nvPr/>
        </p:nvSpPr>
        <p:spPr bwMode="auto"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7FC4DD"/>
              </a:gs>
              <a:gs pos="28000">
                <a:srgbClr val="50B8DA"/>
              </a:gs>
              <a:gs pos="100000">
                <a:srgbClr val="1389A6"/>
              </a:gs>
            </a:gsLst>
            <a:lin ang="54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50800" dist="25400" dir="5400000" rotWithShape="0">
              <a:srgbClr val="808080">
                <a:alpha val="45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rgbClr val="FFFFFF"/>
              </a:solidFill>
              <a:latin typeface="Lucida Sans Unicode" charset="0"/>
            </a:endParaRPr>
          </a:p>
        </p:txBody>
      </p:sp>
      <p:sp>
        <p:nvSpPr>
          <p:cNvPr id="10" name="Chevron 9"/>
          <p:cNvSpPr>
            <a:spLocks noChangeArrowheads="1"/>
          </p:cNvSpPr>
          <p:nvPr/>
        </p:nvSpPr>
        <p:spPr bwMode="auto"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7FC4DD"/>
              </a:gs>
              <a:gs pos="28000">
                <a:srgbClr val="50B8DA"/>
              </a:gs>
              <a:gs pos="100000">
                <a:srgbClr val="1389A6"/>
              </a:gs>
            </a:gsLst>
            <a:lin ang="54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50800" dist="25400" dir="5400000" rotWithShape="0">
              <a:srgbClr val="808080">
                <a:alpha val="45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solidFill>
                <a:srgbClr val="FFFFFF"/>
              </a:solidFill>
              <a:latin typeface="Lucida Sans Unicode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Ontario Commmitte on Student Affairs</a:t>
            </a: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698452-CCA6-4260-A2F6-626CE89488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7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sz="1800" smtClean="0">
              <a:solidFill>
                <a:srgbClr val="FFFFFF"/>
              </a:solidFill>
              <a:latin typeface="Lucida Sans Unicode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r>
              <a:rPr lang="en-US"/>
              <a:t>Ontario Commmitte on Student Affairs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726C6B71-B113-4D98-920A-F33DFF0379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6" r:id="rId1"/>
    <p:sldLayoutId id="2147483982" r:id="rId2"/>
    <p:sldLayoutId id="2147483987" r:id="rId3"/>
    <p:sldLayoutId id="2147483988" r:id="rId4"/>
    <p:sldLayoutId id="2147483989" r:id="rId5"/>
    <p:sldLayoutId id="2147483990" r:id="rId6"/>
    <p:sldLayoutId id="2147483983" r:id="rId7"/>
    <p:sldLayoutId id="2147483991" r:id="rId8"/>
    <p:sldLayoutId id="2147483992" r:id="rId9"/>
    <p:sldLayoutId id="2147483984" r:id="rId10"/>
    <p:sldLayoutId id="2147483985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ＭＳ Ｐゴシック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charset="2"/>
        <a:buChar char=""/>
        <a:defRPr sz="2700" kern="1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charset="0"/>
        <a:buChar char="◦"/>
        <a:defRPr sz="23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charset="2"/>
        <a:buChar char=""/>
        <a:defRPr sz="21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charset="2"/>
        <a:buChar char=""/>
        <a:defRPr sz="19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charset="2"/>
        <a:buChar char="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eelingbetternow.com/uoguelph/" TargetMode="External"/><Relationship Id="rId2" Type="http://schemas.openxmlformats.org/officeDocument/2006/relationships/hyperlink" Target="http://www.bu.edu/today/2011/today-is-national-depression-screening-day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publicaffairs.ubc.ca/2012/02/29/early-alert-comes-to-ubc/" TargetMode="External"/><Relationship Id="rId4" Type="http://schemas.openxmlformats.org/officeDocument/2006/relationships/hyperlink" Target="http://read101.ca/uoguelph.html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emorandum%20from%20Hicks%20Morley%20re%20case%20law%20-%20May%2020-11.doc" TargetMode="External"/><Relationship Id="rId2" Type="http://schemas.openxmlformats.org/officeDocument/2006/relationships/hyperlink" Target="file:///\\north.cfs.uoguelph.ca\exec$\Vol2\studaffs\mental%20health\Letter%20from%20Hicks%20Morley%20re%20Mental%20Health%20Protocols%20-%20May%2020%202011.PD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1.carleton.ca/studentsupport/student-mental-health-framework/" TargetMode="External"/><Relationship Id="rId2" Type="http://schemas.openxmlformats.org/officeDocument/2006/relationships/hyperlink" Target="http://www.gannett.cornell.edu/campus/council/framework.cf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hejackproject.org/" TargetMode="External"/><Relationship Id="rId2" Type="http://schemas.openxmlformats.org/officeDocument/2006/relationships/hyperlink" Target="http://www.uoguelph.ca/counselling/awareness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activeminds.org/index.php" TargetMode="External"/><Relationship Id="rId4" Type="http://schemas.openxmlformats.org/officeDocument/2006/relationships/hyperlink" Target="http://www.cmha.ca/bins/index.asp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ntalhealthedu.com/enter.aspx" TargetMode="External"/><Relationship Id="rId2" Type="http://schemas.openxmlformats.org/officeDocument/2006/relationships/hyperlink" Target="http://www.mentalhealthfirstaid.ca/EN/Pages/default.asp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qprinstitute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584" y="1196752"/>
            <a:ext cx="7920880" cy="1079500"/>
          </a:xfrm>
        </p:spPr>
        <p:txBody>
          <a:bodyPr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</a:rPr>
              <a:t>Mental Health on Campus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2997200"/>
            <a:ext cx="7840663" cy="2616200"/>
          </a:xfrm>
        </p:spPr>
        <p:txBody>
          <a:bodyPr/>
          <a:lstStyle/>
          <a:p>
            <a:pPr marR="0" algn="ctr" eaLnBrk="1" hangingPunct="1">
              <a:lnSpc>
                <a:spcPct val="80000"/>
              </a:lnSpc>
            </a:pPr>
            <a:r>
              <a:rPr lang="en-US" sz="2800" dirty="0" smtClean="0">
                <a:solidFill>
                  <a:srgbClr val="FF0000"/>
                </a:solidFill>
              </a:rPr>
              <a:t>The need for a Systemic Approach</a:t>
            </a:r>
          </a:p>
          <a:p>
            <a:pPr marR="0" algn="ctr" eaLnBrk="1" hangingPunct="1">
              <a:lnSpc>
                <a:spcPct val="80000"/>
              </a:lnSpc>
            </a:pPr>
            <a:r>
              <a:rPr lang="en-US" sz="2800" dirty="0" smtClean="0">
                <a:solidFill>
                  <a:srgbClr val="FF0000"/>
                </a:solidFill>
              </a:rPr>
              <a:t>to Health and Wellness</a:t>
            </a:r>
          </a:p>
        </p:txBody>
      </p:sp>
      <p:sp>
        <p:nvSpPr>
          <p:cNvPr id="9220" name="Footer Placeholder 1"/>
          <p:cNvSpPr>
            <a:spLocks noGrp="1"/>
          </p:cNvSpPr>
          <p:nvPr>
            <p:ph type="ftr" sz="quarter" idx="11"/>
          </p:nvPr>
        </p:nvSpPr>
        <p:spPr bwMode="auto">
          <a:xfrm>
            <a:off x="683569" y="6408738"/>
            <a:ext cx="6047432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Presentation by:</a:t>
            </a:r>
          </a:p>
          <a:p>
            <a:r>
              <a:rPr lang="en-US" dirty="0" smtClean="0"/>
              <a:t>Brenda Whiteside, Associate V.P. Student Affairs, University of Guelph</a:t>
            </a:r>
          </a:p>
          <a:p>
            <a:r>
              <a:rPr lang="en-US" dirty="0" smtClean="0"/>
              <a:t>Kimberly </a:t>
            </a:r>
            <a:r>
              <a:rPr lang="en-US" dirty="0" err="1" smtClean="0"/>
              <a:t>Elkas</a:t>
            </a:r>
            <a:r>
              <a:rPr lang="en-US" dirty="0" smtClean="0"/>
              <a:t>, Director, Student Affairs, George Brown College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882356"/>
          </a:xfrm>
        </p:spPr>
        <p:txBody>
          <a:bodyPr/>
          <a:lstStyle/>
          <a:p>
            <a:pPr marL="392113" lvl="1" indent="0" eaLnBrk="1" hangingPunct="1">
              <a:buClr>
                <a:srgbClr val="E37F1C"/>
              </a:buClr>
              <a:buFont typeface="Verdana" charset="0"/>
              <a:buNone/>
              <a:defRPr/>
            </a:pPr>
            <a:r>
              <a:rPr lang="en-CA" sz="18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Issue: </a:t>
            </a:r>
          </a:p>
          <a:p>
            <a:pPr lvl="2" eaLnBrk="1" hangingPunct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Post Secondary Institutions</a:t>
            </a:r>
            <a:r>
              <a:rPr lang="en-CA" sz="1800" dirty="0" smtClean="0">
                <a:latin typeface="Arial" pitchFamily="34" charset="0"/>
                <a:cs typeface="Arial" pitchFamily="34" charset="0"/>
              </a:rPr>
              <a:t> in the past had been funded assuming support systems were for short-term personal issues. Seeing expectations for long-term sustained support. Funding has not followed.</a:t>
            </a:r>
          </a:p>
          <a:p>
            <a:pPr lvl="2" eaLnBrk="1" hangingPunct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CA" sz="1800" dirty="0" smtClean="0">
                <a:latin typeface="Arial" pitchFamily="34" charset="0"/>
                <a:cs typeface="Arial" pitchFamily="34" charset="0"/>
              </a:rPr>
              <a:t>Increases in class sizes make it harder to notice someone in trouble</a:t>
            </a:r>
          </a:p>
          <a:p>
            <a:pPr lvl="2" eaLnBrk="1" hangingPunct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CA" sz="1800" dirty="0" smtClean="0">
                <a:latin typeface="Arial" pitchFamily="34" charset="0"/>
                <a:cs typeface="Arial" pitchFamily="34" charset="0"/>
              </a:rPr>
              <a:t>Increased demand for staffing funding support from areas most impacted: Counselling Offices, Accessibility/Disability Offices, Housing Offices, Health Services, Campus Police.</a:t>
            </a:r>
          </a:p>
          <a:p>
            <a:pPr marL="392113" lvl="1" indent="0" eaLnBrk="1" hangingPunct="1">
              <a:buFont typeface="Verdana" charset="0"/>
              <a:buNone/>
              <a:defRPr/>
            </a:pPr>
            <a:r>
              <a:rPr lang="en-CA" sz="18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Best Practise: </a:t>
            </a:r>
          </a:p>
          <a:p>
            <a:pPr lvl="2" eaLnBrk="1" hangingPunct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CA" sz="1800" dirty="0" smtClean="0">
                <a:latin typeface="Arial" pitchFamily="34" charset="0"/>
                <a:cs typeface="Arial" pitchFamily="34" charset="0"/>
              </a:rPr>
              <a:t>Creation of Health and Counselling Centres with a triage function (McMaster)</a:t>
            </a:r>
          </a:p>
          <a:p>
            <a:pPr lvl="2" eaLnBrk="1" hangingPunct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CA" sz="1800" dirty="0" smtClean="0">
                <a:latin typeface="Arial" pitchFamily="34" charset="0"/>
                <a:cs typeface="Arial" pitchFamily="34" charset="0"/>
              </a:rPr>
              <a:t>Effective depression screening (</a:t>
            </a:r>
            <a:r>
              <a:rPr lang="en-CA" sz="1800" dirty="0" smtClean="0">
                <a:latin typeface="Arial" pitchFamily="34" charset="0"/>
                <a:cs typeface="Arial" pitchFamily="34" charset="0"/>
                <a:hlinkClick r:id="rId2"/>
              </a:rPr>
              <a:t>Boston University</a:t>
            </a:r>
            <a:r>
              <a:rPr lang="en-CA" sz="18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lvl="2" eaLnBrk="1" hangingPunct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CA" sz="1800" dirty="0" smtClean="0">
                <a:latin typeface="Arial" pitchFamily="34" charset="0"/>
                <a:cs typeface="Arial" pitchFamily="34" charset="0"/>
              </a:rPr>
              <a:t>Cross functional teams to integrate services across unit boundaries</a:t>
            </a:r>
          </a:p>
          <a:p>
            <a:pPr lvl="2" eaLnBrk="1" hangingPunct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CA" sz="1800" dirty="0" smtClean="0">
                <a:latin typeface="Arial" pitchFamily="34" charset="0"/>
                <a:cs typeface="Arial" pitchFamily="34" charset="0"/>
              </a:rPr>
              <a:t>On-line resources such as </a:t>
            </a:r>
            <a:r>
              <a:rPr lang="en-CA" sz="1800" dirty="0" smtClean="0">
                <a:latin typeface="Arial" pitchFamily="34" charset="0"/>
                <a:cs typeface="Arial" pitchFamily="34" charset="0"/>
                <a:hlinkClick r:id="rId3"/>
              </a:rPr>
              <a:t>Feeling Better Now</a:t>
            </a:r>
            <a:r>
              <a:rPr lang="en-CA" sz="1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CA" sz="1800" dirty="0" smtClean="0">
                <a:latin typeface="Arial" pitchFamily="34" charset="0"/>
                <a:cs typeface="Arial" pitchFamily="34" charset="0"/>
                <a:hlinkClick r:id="rId4"/>
              </a:rPr>
              <a:t>Student Health 101</a:t>
            </a:r>
            <a:endParaRPr lang="en-CA" sz="1800" dirty="0" smtClean="0">
              <a:latin typeface="Arial" pitchFamily="34" charset="0"/>
              <a:cs typeface="Arial" pitchFamily="34" charset="0"/>
            </a:endParaRPr>
          </a:p>
          <a:p>
            <a:pPr lvl="2" eaLnBrk="1" hangingPunct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CA" sz="1800" dirty="0" smtClean="0">
                <a:latin typeface="Arial" pitchFamily="34" charset="0"/>
                <a:cs typeface="Arial" pitchFamily="34" charset="0"/>
                <a:hlinkClick r:id="rId5"/>
              </a:rPr>
              <a:t>UBC Early Alert Identification and Intervention Program</a:t>
            </a:r>
            <a:endParaRPr lang="en-CA" sz="1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CA" sz="2800" dirty="0" smtClean="0"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  <a:ea typeface="+mj-ea"/>
                <a:cs typeface="Arial" pitchFamily="34" charset="0"/>
              </a:rPr>
              <a:t>Support Programs</a:t>
            </a:r>
            <a:endParaRPr lang="en-CA" sz="2800" dirty="0">
              <a:solidFill>
                <a:schemeClr val="bg2">
                  <a:lumMod val="50000"/>
                </a:schemeClr>
              </a:solidFill>
              <a:effectLst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2532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684213" y="1125538"/>
            <a:ext cx="8002587" cy="4895850"/>
          </a:xfrm>
        </p:spPr>
        <p:txBody>
          <a:bodyPr/>
          <a:lstStyle/>
          <a:p>
            <a:pPr marL="392113" lvl="1" indent="0" eaLnBrk="1" hangingPunct="1">
              <a:buFont typeface="Verdana" charset="0"/>
              <a:buNone/>
            </a:pPr>
            <a:r>
              <a:rPr lang="en-CA" sz="18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Issue:</a:t>
            </a:r>
          </a:p>
          <a:p>
            <a:pPr lvl="2" eaLnBrk="1" hangingPunct="1">
              <a:buClr>
                <a:schemeClr val="accent1"/>
              </a:buClr>
              <a:buFont typeface="Wingdings" pitchFamily="2" charset="2"/>
              <a:buChar char="§"/>
            </a:pPr>
            <a:r>
              <a:rPr lang="en-CA" sz="1800" dirty="0" smtClean="0">
                <a:latin typeface="Arial" pitchFamily="34" charset="0"/>
                <a:cs typeface="Arial" pitchFamily="34" charset="0"/>
              </a:rPr>
              <a:t>Institutions need to review policies and take a Universal design approach stress issues on campus. Questions to consider:</a:t>
            </a:r>
          </a:p>
          <a:p>
            <a:pPr lvl="3" eaLnBrk="1" hangingPunct="1"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Are examination schedules reviewed to ensure not back to back?</a:t>
            </a:r>
          </a:p>
          <a:p>
            <a:pPr lvl="3" eaLnBrk="1" hangingPunct="1"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Are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there flexible time limits to finish academic work, reducing pressure for the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student?</a:t>
            </a:r>
          </a:p>
          <a:p>
            <a:pPr lvl="3" eaLnBrk="1" hangingPunct="1"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Are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there realistic course loads and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structure?</a:t>
            </a:r>
          </a:p>
          <a:p>
            <a:pPr lvl="3" eaLnBrk="1" hangingPunct="1"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Are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students permitted to reduce to PT without penalty or extra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cost?</a:t>
            </a:r>
          </a:p>
          <a:p>
            <a:pPr lvl="3" eaLnBrk="1" hangingPunct="1"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Are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there unnecessary methods of evaluation or flexible methods of evaluation?</a:t>
            </a:r>
          </a:p>
          <a:p>
            <a:pPr>
              <a:buNone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	</a:t>
            </a:r>
            <a:endParaRPr lang="en-CA" sz="1800" dirty="0" smtClean="0">
              <a:latin typeface="Arial" pitchFamily="34" charset="0"/>
              <a:cs typeface="Arial" pitchFamily="34" charset="0"/>
            </a:endParaRPr>
          </a:p>
          <a:p>
            <a:pPr lvl="2" eaLnBrk="1" hangingPunct="1"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Post Secondary Institutions</a:t>
            </a:r>
            <a:r>
              <a:rPr lang="en-CA" sz="1800" dirty="0" smtClean="0">
                <a:latin typeface="Arial" pitchFamily="34" charset="0"/>
                <a:cs typeface="Arial" pitchFamily="34" charset="0"/>
              </a:rPr>
              <a:t> need policies that outline a university’s responsibility on issues related to mental health, such as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Involuntary Withdrawal policies, back to school policies and sharing of information with others on campus.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931225" cy="1008112"/>
          </a:xfrm>
        </p:spPr>
        <p:txBody>
          <a:bodyPr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CA" sz="2800" dirty="0" smtClean="0"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  <a:ea typeface="+mj-ea"/>
                <a:cs typeface="Arial" pitchFamily="34" charset="0"/>
              </a:rPr>
              <a:t>Policies</a:t>
            </a:r>
            <a:endParaRPr lang="en-CA" sz="2800" dirty="0">
              <a:solidFill>
                <a:schemeClr val="bg2">
                  <a:lumMod val="50000"/>
                </a:schemeClr>
              </a:solidFill>
              <a:effectLst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3556" name="Footer Placeholder 2"/>
          <p:cNvSpPr>
            <a:spLocks noGrp="1"/>
          </p:cNvSpPr>
          <p:nvPr>
            <p:ph type="ftr" sz="quarter" idx="11"/>
          </p:nvPr>
        </p:nvSpPr>
        <p:spPr bwMode="auto">
          <a:xfrm>
            <a:off x="4284663" y="6467475"/>
            <a:ext cx="2351087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684213" y="1125538"/>
            <a:ext cx="8002587" cy="4895850"/>
          </a:xfrm>
        </p:spPr>
        <p:txBody>
          <a:bodyPr/>
          <a:lstStyle/>
          <a:p>
            <a:pPr marL="392113" lvl="1" indent="0" eaLnBrk="1" hangingPunct="1">
              <a:buFont typeface="Verdana" charset="0"/>
              <a:buNone/>
            </a:pPr>
            <a:r>
              <a:rPr lang="en-CA" sz="18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Best Practice:</a:t>
            </a:r>
          </a:p>
          <a:p>
            <a:pPr lvl="2" eaLnBrk="1" hangingPunct="1"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Post Secondary Institutions</a:t>
            </a:r>
            <a:r>
              <a:rPr lang="en-CA" sz="1800" dirty="0" smtClean="0">
                <a:latin typeface="Arial" pitchFamily="34" charset="0"/>
                <a:cs typeface="Arial" pitchFamily="34" charset="0"/>
              </a:rPr>
              <a:t> that have done full mental health frameworks have often addressed these issues.</a:t>
            </a:r>
          </a:p>
          <a:p>
            <a:pPr marL="630238" lvl="2" indent="0" eaLnBrk="1" hangingPunct="1">
              <a:buClr>
                <a:schemeClr val="accent1"/>
              </a:buClr>
              <a:buNone/>
            </a:pPr>
            <a:endParaRPr lang="en-CA" sz="1800" dirty="0" smtClean="0">
              <a:latin typeface="Arial" pitchFamily="34" charset="0"/>
              <a:cs typeface="Arial" pitchFamily="34" charset="0"/>
            </a:endParaRPr>
          </a:p>
          <a:p>
            <a:pPr lvl="2" eaLnBrk="1" hangingPunct="1">
              <a:buClr>
                <a:schemeClr val="accent1"/>
              </a:buClr>
              <a:buFont typeface="Wingdings" pitchFamily="2" charset="2"/>
              <a:buChar char="§"/>
            </a:pPr>
            <a:r>
              <a:rPr lang="en-CA" sz="1800" dirty="0" smtClean="0">
                <a:latin typeface="Arial" pitchFamily="34" charset="0"/>
                <a:cs typeface="Arial" pitchFamily="34" charset="0"/>
              </a:rPr>
              <a:t>MTCU and COU retained legal counsel to develop a document on policy issues.  It includes a number of helpful </a:t>
            </a:r>
            <a:r>
              <a:rPr lang="en-CA" sz="1800" dirty="0" smtClean="0">
                <a:latin typeface="Arial" pitchFamily="34" charset="0"/>
                <a:cs typeface="Arial" pitchFamily="34" charset="0"/>
                <a:hlinkClick r:id="rId2" action="ppaction://hlinkfile"/>
              </a:rPr>
              <a:t>recommendations</a:t>
            </a:r>
            <a:r>
              <a:rPr lang="en-CA" sz="18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CA" sz="1800" dirty="0" smtClean="0">
                <a:latin typeface="Arial" pitchFamily="34" charset="0"/>
                <a:cs typeface="Arial" pitchFamily="34" charset="0"/>
                <a:hlinkClick r:id="rId3" action="ppaction://hlinkfile"/>
              </a:rPr>
              <a:t>case law </a:t>
            </a:r>
            <a:r>
              <a:rPr lang="en-CA" sz="1800" dirty="0" smtClean="0">
                <a:latin typeface="Arial" pitchFamily="34" charset="0"/>
                <a:cs typeface="Arial" pitchFamily="34" charset="0"/>
              </a:rPr>
              <a:t>including: </a:t>
            </a:r>
          </a:p>
          <a:p>
            <a:pPr lvl="3" eaLnBrk="1" hangingPunct="1">
              <a:buClr>
                <a:schemeClr val="accent1"/>
              </a:buClr>
              <a:buFont typeface="Arial" charset="0"/>
              <a:buChar char="•"/>
            </a:pPr>
            <a:r>
              <a:rPr lang="en-CA" sz="1800" dirty="0" smtClean="0">
                <a:latin typeface="Arial" pitchFamily="34" charset="0"/>
                <a:cs typeface="Arial" pitchFamily="34" charset="0"/>
              </a:rPr>
              <a:t>Best practices for involuntary withdrawal</a:t>
            </a:r>
          </a:p>
          <a:p>
            <a:pPr lvl="3" eaLnBrk="1" hangingPunct="1">
              <a:buClr>
                <a:schemeClr val="accent1"/>
              </a:buClr>
              <a:buFont typeface="Arial" charset="0"/>
              <a:buChar char="•"/>
            </a:pPr>
            <a:r>
              <a:rPr lang="en-CA" sz="1800" dirty="0" smtClean="0">
                <a:latin typeface="Arial" pitchFamily="34" charset="0"/>
                <a:cs typeface="Arial" pitchFamily="34" charset="0"/>
              </a:rPr>
              <a:t>Templates for behavioural contracts, return to school letters, withdrawal letters.</a:t>
            </a:r>
          </a:p>
          <a:p>
            <a:pPr lvl="3" eaLnBrk="1" hangingPunct="1">
              <a:buClr>
                <a:schemeClr val="accent1"/>
              </a:buClr>
              <a:buFont typeface="Arial" charset="0"/>
              <a:buChar char="•"/>
            </a:pPr>
            <a:r>
              <a:rPr lang="en-CA" sz="1800" dirty="0" smtClean="0">
                <a:latin typeface="Arial" pitchFamily="34" charset="0"/>
                <a:cs typeface="Arial" pitchFamily="34" charset="0"/>
              </a:rPr>
              <a:t>Opinions on divulging information, restricting access to campus, parental involvement, requesting medical documentation, parental involvement.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931225" cy="1008112"/>
          </a:xfrm>
        </p:spPr>
        <p:txBody>
          <a:bodyPr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CA" sz="2800" dirty="0" smtClean="0"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  <a:ea typeface="+mj-ea"/>
                <a:cs typeface="Arial" pitchFamily="34" charset="0"/>
              </a:rPr>
              <a:t>Policies</a:t>
            </a:r>
            <a:endParaRPr lang="en-CA" sz="2800" dirty="0">
              <a:solidFill>
                <a:schemeClr val="bg2">
                  <a:lumMod val="50000"/>
                </a:schemeClr>
              </a:solidFill>
              <a:effectLst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3556" name="Footer Placeholder 2"/>
          <p:cNvSpPr>
            <a:spLocks noGrp="1"/>
          </p:cNvSpPr>
          <p:nvPr>
            <p:ph type="ftr" sz="quarter" idx="11"/>
          </p:nvPr>
        </p:nvSpPr>
        <p:spPr bwMode="auto">
          <a:xfrm>
            <a:off x="4284663" y="6467475"/>
            <a:ext cx="2351087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05387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ontent Placeholder 1"/>
          <p:cNvSpPr>
            <a:spLocks noGrp="1"/>
          </p:cNvSpPr>
          <p:nvPr>
            <p:ph idx="1"/>
          </p:nvPr>
        </p:nvSpPr>
        <p:spPr>
          <a:xfrm>
            <a:off x="539750" y="1125538"/>
            <a:ext cx="8229600" cy="5111750"/>
          </a:xfrm>
        </p:spPr>
        <p:txBody>
          <a:bodyPr/>
          <a:lstStyle/>
          <a:p>
            <a:pPr lvl="1">
              <a:buFont typeface="Verdana" charset="0"/>
              <a:buNone/>
            </a:pPr>
            <a:r>
              <a:rPr lang="en-US" sz="2000" dirty="0" smtClean="0"/>
              <a:t> 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Patterson, P. and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Kline,T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(2008). Report on Post-Secondary Institutions as Healthy Settings. The Pivotal Role of Student Services, Health and Learning Knowledge Centre: Victoria, B.C., Canada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National Association of Student Personnel Administrators (NASPA) Health Education and Leadership Program. (2004). Leadership for a healthy campus: An ecological approach for student success.</a:t>
            </a:r>
          </a:p>
          <a:p>
            <a:pPr>
              <a:buFont typeface="Wingdings" pitchFamily="2" charset="2"/>
              <a:buChar char="§"/>
            </a:pPr>
            <a:r>
              <a:rPr lang="en-CA" sz="2000" dirty="0" err="1" smtClean="0">
                <a:latin typeface="Arial" pitchFamily="34" charset="0"/>
                <a:cs typeface="Arial" pitchFamily="34" charset="0"/>
              </a:rPr>
              <a:t>Dooris</a:t>
            </a:r>
            <a:r>
              <a:rPr lang="en-CA" sz="2000" dirty="0" smtClean="0">
                <a:latin typeface="Arial" pitchFamily="34" charset="0"/>
                <a:cs typeface="Arial" pitchFamily="34" charset="0"/>
              </a:rPr>
              <a:t>, M. (2001). Health promoting universities: Policy and practice – A UK perspective. Community-Campus Partnerships for Health.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23" name="Title 2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 algn="ctr"/>
            <a:r>
              <a:rPr lang="en-US" sz="2800" dirty="0" smtClean="0">
                <a:solidFill>
                  <a:schemeClr val="accent1"/>
                </a:solidFill>
                <a:effectLst/>
                <a:latin typeface="Arial" pitchFamily="34" charset="0"/>
                <a:cs typeface="Arial" pitchFamily="34" charset="0"/>
              </a:rPr>
              <a:t>Additional References</a:t>
            </a:r>
          </a:p>
        </p:txBody>
      </p:sp>
      <p:sp>
        <p:nvSpPr>
          <p:cNvPr id="30724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1"/>
          <p:cNvSpPr>
            <a:spLocks noGrp="1"/>
          </p:cNvSpPr>
          <p:nvPr>
            <p:ph idx="1"/>
          </p:nvPr>
        </p:nvSpPr>
        <p:spPr>
          <a:xfrm>
            <a:off x="395288" y="1196752"/>
            <a:ext cx="8229600" cy="4651598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Campuses need to focus on Mental Health deeply, structurally, and broadly - the ability of students to learn and participate in campus life depends on it.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Must move to a systemic model.  Goal must be shared by more than the health and counselling services. It must be a campus commitment.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Goal is to create a campus community that is deeply conducive to positive mental health by focusing on	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environment factors that impact student mental health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building students’ awareness and self-management capacity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early identification programs 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timely and appropriate access to resources and services as needed.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2800" dirty="0" smtClean="0">
                <a:solidFill>
                  <a:schemeClr val="accent1"/>
                </a:solidFill>
                <a:effectLst/>
                <a:latin typeface="Arial" pitchFamily="34" charset="0"/>
                <a:cs typeface="Arial" pitchFamily="34" charset="0"/>
              </a:rPr>
              <a:t>Mental Health is Foundational for Learning</a:t>
            </a:r>
            <a:r>
              <a:rPr 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	</a:t>
            </a:r>
          </a:p>
        </p:txBody>
      </p:sp>
      <p:sp>
        <p:nvSpPr>
          <p:cNvPr id="12292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 bwMode="auto">
          <a:xfrm>
            <a:off x="468313" y="14128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>
                <a:solidFill>
                  <a:schemeClr val="accent1"/>
                </a:solidFill>
                <a:effectLst/>
                <a:latin typeface="Arial" pitchFamily="34" charset="0"/>
                <a:cs typeface="Arial" pitchFamily="34" charset="0"/>
              </a:rPr>
              <a:t>Need to Pay Attention at each level of intervention</a:t>
            </a:r>
          </a:p>
        </p:txBody>
      </p:sp>
      <p:pic>
        <p:nvPicPr>
          <p:cNvPr id="14339" name="Picture 7"/>
          <p:cNvPicPr>
            <a:picLocks noChangeAspect="1" noChangeArrowheads="1"/>
          </p:cNvPicPr>
          <p:nvPr/>
        </p:nvPicPr>
        <p:blipFill>
          <a:blip r:embed="rId2" cstate="print"/>
          <a:srcRect l="7091" r="3397"/>
          <a:stretch>
            <a:fillRect/>
          </a:stretch>
        </p:blipFill>
        <p:spPr bwMode="auto">
          <a:xfrm>
            <a:off x="900113" y="1052513"/>
            <a:ext cx="7272337" cy="498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5446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1"/>
          <p:cNvSpPr>
            <a:spLocks noGrp="1"/>
          </p:cNvSpPr>
          <p:nvPr>
            <p:ph idx="1"/>
          </p:nvPr>
        </p:nvSpPr>
        <p:spPr>
          <a:xfrm>
            <a:off x="539750" y="1412875"/>
            <a:ext cx="8229600" cy="4525963"/>
          </a:xfrm>
          <a:solidFill>
            <a:schemeClr val="bg1"/>
          </a:solidFill>
        </p:spPr>
        <p:txBody>
          <a:bodyPr/>
          <a:lstStyle/>
          <a:p>
            <a:pPr marL="392113" lvl="1" indent="0" eaLnBrk="1" hangingPunct="1">
              <a:buClr>
                <a:srgbClr val="E37F1C"/>
              </a:buClr>
              <a:buFont typeface="Verdana" charset="0"/>
              <a:buNone/>
              <a:defRPr/>
            </a:pPr>
            <a:r>
              <a:rPr lang="en-CA" sz="20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Issue: </a:t>
            </a:r>
          </a:p>
          <a:p>
            <a:pPr lvl="2" eaLnBrk="1" hangingPunct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CA" sz="2000" dirty="0" smtClean="0">
                <a:latin typeface="Arial" pitchFamily="34" charset="0"/>
                <a:cs typeface="Arial" pitchFamily="34" charset="0"/>
              </a:rPr>
              <a:t>Post Secondary Institutions need a comprehensive response that includes:</a:t>
            </a:r>
          </a:p>
          <a:p>
            <a:pPr lvl="3" eaLnBrk="1" hangingPunct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CA" sz="1800" dirty="0" smtClean="0">
                <a:cs typeface="Lucida Sans Unicode" pitchFamily="34" charset="0"/>
              </a:rPr>
              <a:t>Mental </a:t>
            </a:r>
            <a:r>
              <a:rPr lang="en-CA" sz="1800" dirty="0">
                <a:cs typeface="Lucida Sans Unicode" pitchFamily="34" charset="0"/>
              </a:rPr>
              <a:t>Health Awareness and Education Programs</a:t>
            </a:r>
          </a:p>
          <a:p>
            <a:pPr lvl="3" eaLnBrk="1" hangingPunct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CA" sz="1800" dirty="0">
                <a:cs typeface="Lucida Sans Unicode" pitchFamily="34" charset="0"/>
              </a:rPr>
              <a:t>Training Programs</a:t>
            </a:r>
          </a:p>
          <a:p>
            <a:pPr lvl="3" eaLnBrk="1" hangingPunct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CA" sz="1800" dirty="0">
                <a:cs typeface="Lucida Sans Unicode" pitchFamily="34" charset="0"/>
              </a:rPr>
              <a:t>Support Programs</a:t>
            </a:r>
          </a:p>
          <a:p>
            <a:pPr lvl="3" eaLnBrk="1" hangingPunct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CA" sz="1800" dirty="0">
                <a:cs typeface="Lucida Sans Unicode" pitchFamily="34" charset="0"/>
              </a:rPr>
              <a:t>Policies and Procedures </a:t>
            </a:r>
          </a:p>
          <a:p>
            <a:pPr lvl="4" eaLnBrk="1" hangingPunct="1">
              <a:buClr>
                <a:schemeClr val="accent1"/>
              </a:buClr>
              <a:buFont typeface="Wingdings" pitchFamily="2" charset="2"/>
              <a:buChar char="§"/>
              <a:defRPr/>
            </a:pPr>
            <a:endParaRPr lang="en-CA" sz="2100" dirty="0" smtClean="0">
              <a:latin typeface="Arial" pitchFamily="34" charset="0"/>
              <a:cs typeface="Arial" pitchFamily="34" charset="0"/>
            </a:endParaRPr>
          </a:p>
          <a:p>
            <a:pPr marL="392113" lvl="1" indent="0" eaLnBrk="1" hangingPunct="1">
              <a:buFont typeface="Verdana" charset="0"/>
              <a:buNone/>
              <a:defRPr/>
            </a:pPr>
            <a:r>
              <a:rPr lang="en-CA" sz="20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Best Practise: </a:t>
            </a:r>
          </a:p>
          <a:p>
            <a:pPr lvl="2" eaLnBrk="1" hangingPunct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CA" sz="2000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  <a:hlinkClick r:id="rId2"/>
              </a:rPr>
              <a:t>Cornell – Mental Health Framework</a:t>
            </a:r>
            <a:endParaRPr lang="en-CA" sz="2000" dirty="0" smtClean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  <a:p>
            <a:pPr lvl="2" eaLnBrk="1" hangingPunct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CA" sz="2000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  <a:hlinkClick r:id="rId3"/>
              </a:rPr>
              <a:t>Carlton – Mental Health Framework</a:t>
            </a:r>
            <a:endParaRPr lang="en-CA" sz="1800" dirty="0" smtClean="0">
              <a:latin typeface="Times New Roman" charset="0"/>
              <a:cs typeface="Times New Roman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>
              <a:defRPr/>
            </a:pPr>
            <a:r>
              <a:rPr lang="en-US" sz="2800" dirty="0" smtClean="0">
                <a:solidFill>
                  <a:schemeClr val="accent1"/>
                </a:solidFill>
                <a:effectLst/>
                <a:latin typeface="Arial" pitchFamily="34" charset="0"/>
                <a:ea typeface="+mj-ea"/>
                <a:cs typeface="Arial" pitchFamily="34" charset="0"/>
              </a:rPr>
              <a:t>Building a Supportive Campus Environment</a:t>
            </a:r>
            <a:endParaRPr lang="en-US" sz="2800" dirty="0">
              <a:solidFill>
                <a:schemeClr val="accent1"/>
              </a:solidFill>
              <a:effectLst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9460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184194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1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56584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Jasmine: registered with Accessibility Services with a confirmed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diagnosis of </a:t>
            </a:r>
            <a:r>
              <a:rPr lang="en-US" sz="1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depression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and </a:t>
            </a:r>
            <a:r>
              <a:rPr lang="en-US" sz="1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anxiety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She was taking </a:t>
            </a:r>
            <a:r>
              <a:rPr lang="en-US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anti-depressive medication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and was seeing a doctor in Health Services regarding the medication. </a:t>
            </a:r>
            <a:r>
              <a:rPr lang="en-US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She </a:t>
            </a:r>
            <a:r>
              <a:rPr lang="en-US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used </a:t>
            </a:r>
            <a:r>
              <a:rPr lang="en-US" sz="1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accommodations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for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her first two semesters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(accommodations included extension on assignments, absenteeism without penalty, time and half to write tests/exams).</a:t>
            </a:r>
            <a:r>
              <a:rPr lang="en-US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In her second year, she does not connect with Disability Services and </a:t>
            </a:r>
            <a:r>
              <a:rPr lang="en-US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stops taking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her medication. She does well her subsequent year(an A average).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In her last semester,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her pattern of behavior changes. The final year experience is </a:t>
            </a:r>
            <a:r>
              <a:rPr lang="en-US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very intense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and she starts to </a:t>
            </a:r>
            <a:r>
              <a:rPr lang="en-US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miss classes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in the middle of the semester. She tells her profs she is missing classes to get her other work done. She </a:t>
            </a:r>
            <a:r>
              <a:rPr lang="en-US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requests extensions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from her profs stating she is struggling with depression. She </a:t>
            </a:r>
            <a:r>
              <a:rPr lang="en-US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fails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one of her midterms. At the end of the semester, she misses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handing in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her 2 final assignments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and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fails one exam. She has now </a:t>
            </a:r>
            <a:r>
              <a:rPr lang="en-US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failed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two of her five classes due to the combination of missed work and failed examination. She cannot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graduate.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She requests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extensions on assignments after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course </a:t>
            </a:r>
            <a:r>
              <a:rPr lang="en-US" sz="1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has completed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and asks to </a:t>
            </a:r>
            <a:r>
              <a:rPr lang="en-US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rewrite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the final exam that she failed so she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can pass the course and graduate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. She notes that the holding of the </a:t>
            </a:r>
            <a:r>
              <a:rPr lang="en-US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two final examinations on the same day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resulted in an anxiety panic and she couldn’t think.</a:t>
            </a:r>
          </a:p>
          <a:p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endParaRPr lang="en-US" sz="1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>
              <a:defRPr/>
            </a:pPr>
            <a:r>
              <a:rPr lang="en-US" sz="2800" dirty="0" smtClean="0">
                <a:solidFill>
                  <a:schemeClr val="accent1"/>
                </a:solidFill>
                <a:effectLst/>
                <a:latin typeface="Arial" pitchFamily="34" charset="0"/>
                <a:ea typeface="+mj-ea"/>
                <a:cs typeface="Arial" pitchFamily="34" charset="0"/>
              </a:rPr>
              <a:t>Scenario</a:t>
            </a:r>
            <a:endParaRPr lang="en-US" sz="2800" dirty="0">
              <a:solidFill>
                <a:schemeClr val="accent1"/>
              </a:solidFill>
              <a:effectLst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5364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1"/>
          <p:cNvSpPr>
            <a:spLocks noGrp="1"/>
          </p:cNvSpPr>
          <p:nvPr>
            <p:ph idx="1"/>
          </p:nvPr>
        </p:nvSpPr>
        <p:spPr>
          <a:xfrm>
            <a:off x="468313" y="1125538"/>
            <a:ext cx="8229600" cy="5039766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Thinking strategically of a systematic approach, what issues does this case raise for you in terms of:</a:t>
            </a:r>
          </a:p>
          <a:p>
            <a:pPr lvl="3" eaLnBrk="1" hangingPunct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CA" sz="1800" dirty="0">
                <a:cs typeface="Lucida Sans Unicode" pitchFamily="34" charset="0"/>
              </a:rPr>
              <a:t>Mental Health Awareness and Education Programs</a:t>
            </a:r>
          </a:p>
          <a:p>
            <a:pPr lvl="3" eaLnBrk="1" hangingPunct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CA" sz="1800" dirty="0">
                <a:cs typeface="Lucida Sans Unicode" pitchFamily="34" charset="0"/>
              </a:rPr>
              <a:t>Training Programs</a:t>
            </a:r>
          </a:p>
          <a:p>
            <a:pPr lvl="3" eaLnBrk="1" hangingPunct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CA" sz="1800" dirty="0">
                <a:cs typeface="Lucida Sans Unicode" pitchFamily="34" charset="0"/>
              </a:rPr>
              <a:t>Support Programs</a:t>
            </a:r>
          </a:p>
          <a:p>
            <a:pPr lvl="3" eaLnBrk="1" hangingPunct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CA" sz="1800" dirty="0">
                <a:cs typeface="Lucida Sans Unicode" pitchFamily="34" charset="0"/>
              </a:rPr>
              <a:t>Policies and Procedures </a:t>
            </a:r>
          </a:p>
          <a:p>
            <a:pPr marL="392113" lvl="1" indent="0"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387" name="Title 2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922337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>
                <a:solidFill>
                  <a:schemeClr val="accent1"/>
                </a:solidFill>
                <a:effectLst/>
                <a:latin typeface="Arial" pitchFamily="34" charset="0"/>
                <a:cs typeface="Arial" pitchFamily="34" charset="0"/>
              </a:rPr>
              <a:t>Small Group Discussion</a:t>
            </a:r>
          </a:p>
        </p:txBody>
      </p:sp>
      <p:sp>
        <p:nvSpPr>
          <p:cNvPr id="16388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882356"/>
          </a:xfrm>
        </p:spPr>
        <p:txBody>
          <a:bodyPr/>
          <a:lstStyle/>
          <a:p>
            <a:pPr marL="392113" lvl="1" indent="0" eaLnBrk="1" hangingPunct="1">
              <a:buClr>
                <a:srgbClr val="E37F1C"/>
              </a:buClr>
              <a:buFont typeface="Verdana" charset="0"/>
              <a:buNone/>
              <a:defRPr/>
            </a:pPr>
            <a:r>
              <a:rPr lang="en-CA" sz="18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Issue: </a:t>
            </a:r>
          </a:p>
          <a:p>
            <a:pPr lvl="2" eaLnBrk="1" hangingPunct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Stigma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is a powerful barrier preventing people from getting the help they need. </a:t>
            </a: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lvl="2" eaLnBrk="1" hangingPunct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People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living with Mental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illness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experience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inequality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in education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, work, housing; loss of friends and family; and, self-stigma.</a:t>
            </a:r>
          </a:p>
          <a:p>
            <a:pPr marL="630238" lvl="2" indent="0" eaLnBrk="1" hangingPunct="1">
              <a:buClr>
                <a:schemeClr val="accent1"/>
              </a:buClr>
              <a:buNone/>
              <a:defRPr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	“</a:t>
            </a:r>
            <a:r>
              <a:rPr lang="en-US" sz="1600" i="1" dirty="0" smtClean="0">
                <a:latin typeface="Arial" pitchFamily="34" charset="0"/>
                <a:cs typeface="Arial" pitchFamily="34" charset="0"/>
              </a:rPr>
              <a:t>Only </a:t>
            </a:r>
            <a:r>
              <a:rPr lang="en-US" sz="1600" i="1" dirty="0">
                <a:latin typeface="Arial" pitchFamily="34" charset="0"/>
                <a:cs typeface="Arial" pitchFamily="34" charset="0"/>
              </a:rPr>
              <a:t>6% of respondents were reluctant or unsure if they would seek help for </a:t>
            </a:r>
            <a:r>
              <a:rPr lang="en-US" sz="1600" i="1" dirty="0" smtClean="0">
                <a:latin typeface="Arial" pitchFamily="34" charset="0"/>
                <a:cs typeface="Arial" pitchFamily="34" charset="0"/>
              </a:rPr>
              <a:t>	Type </a:t>
            </a:r>
            <a:r>
              <a:rPr lang="en-US" sz="1600" i="1" dirty="0">
                <a:latin typeface="Arial" pitchFamily="34" charset="0"/>
                <a:cs typeface="Arial" pitchFamily="34" charset="0"/>
              </a:rPr>
              <a:t>2 Diabetes, whereas almost 40% of respondents felt the same about </a:t>
            </a:r>
            <a:r>
              <a:rPr lang="en-US" sz="1600" i="1" dirty="0" smtClean="0">
                <a:latin typeface="Arial" pitchFamily="34" charset="0"/>
                <a:cs typeface="Arial" pitchFamily="34" charset="0"/>
              </a:rPr>
              <a:t>	Mental </a:t>
            </a:r>
            <a:r>
              <a:rPr lang="en-US" sz="1600" i="1" dirty="0">
                <a:latin typeface="Arial" pitchFamily="34" charset="0"/>
                <a:cs typeface="Arial" pitchFamily="34" charset="0"/>
              </a:rPr>
              <a:t>Illness</a:t>
            </a:r>
            <a:r>
              <a:rPr lang="en-US" sz="1600" i="1" dirty="0" smtClean="0">
                <a:latin typeface="Arial" pitchFamily="34" charset="0"/>
                <a:cs typeface="Arial" pitchFamily="34" charset="0"/>
              </a:rPr>
              <a:t>”.</a:t>
            </a:r>
          </a:p>
          <a:p>
            <a:pPr marL="630238" lvl="2" indent="0" eaLnBrk="1" hangingPunct="1">
              <a:buClr>
                <a:schemeClr val="accent1"/>
              </a:buClr>
              <a:buNone/>
              <a:defRPr/>
            </a:pPr>
            <a:r>
              <a:rPr lang="en-US" sz="1600" i="1" dirty="0" smtClean="0">
                <a:latin typeface="Arial" pitchFamily="34" charset="0"/>
                <a:cs typeface="Arial" pitchFamily="34" charset="0"/>
              </a:rPr>
              <a:t>	“</a:t>
            </a:r>
            <a:r>
              <a:rPr lang="en-US" sz="1600" i="1" dirty="0">
                <a:latin typeface="Arial" pitchFamily="34" charset="0"/>
                <a:cs typeface="Arial" pitchFamily="34" charset="0"/>
              </a:rPr>
              <a:t>40% of parents say they would not admit to anyone, not even their doctor that </a:t>
            </a:r>
            <a:r>
              <a:rPr lang="en-US" sz="1600" i="1" dirty="0" smtClean="0">
                <a:latin typeface="Arial" pitchFamily="34" charset="0"/>
                <a:cs typeface="Arial" pitchFamily="34" charset="0"/>
              </a:rPr>
              <a:t>	they </a:t>
            </a:r>
            <a:r>
              <a:rPr lang="en-US" sz="1600" i="1" dirty="0">
                <a:latin typeface="Arial" pitchFamily="34" charset="0"/>
                <a:cs typeface="Arial" pitchFamily="34" charset="0"/>
              </a:rPr>
              <a:t>had a child with mental illness</a:t>
            </a:r>
            <a:r>
              <a:rPr lang="en-US" sz="1600" i="1" dirty="0" smtClean="0">
                <a:latin typeface="Arial" pitchFamily="34" charset="0"/>
                <a:cs typeface="Arial" pitchFamily="34" charset="0"/>
              </a:rPr>
              <a:t>”</a:t>
            </a:r>
          </a:p>
          <a:p>
            <a:pPr>
              <a:buNone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Geeta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Modgill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, MSc, &amp; Scott Patten, MD, PhD- Opening Minds Anti-stigma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)</a:t>
            </a:r>
            <a:endParaRPr lang="en-CA" sz="14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CA" sz="1400" dirty="0" smtClean="0">
              <a:latin typeface="Arial" pitchFamily="34" charset="0"/>
              <a:cs typeface="Arial" pitchFamily="34" charset="0"/>
            </a:endParaRPr>
          </a:p>
          <a:p>
            <a:pPr lvl="2" eaLnBrk="1" hangingPunct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We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need </a:t>
            </a:r>
            <a:r>
              <a:rPr lang="en-CA" sz="1800" dirty="0">
                <a:latin typeface="Arial" pitchFamily="34" charset="0"/>
                <a:cs typeface="Arial" pitchFamily="34" charset="0"/>
              </a:rPr>
              <a:t>to educate our campus community about mental health issues and find ways to collectively leverage resources to make this a system-wide campaign.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 Anti-stigma workshops, training programs and campaigns have been proven to have a significant positive change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CA" sz="2800" dirty="0" smtClean="0"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  <a:ea typeface="+mj-ea"/>
                <a:cs typeface="Arial" pitchFamily="34" charset="0"/>
              </a:rPr>
              <a:t>Mental Health Awareness</a:t>
            </a:r>
            <a:endParaRPr lang="en-CA" sz="2800" dirty="0">
              <a:solidFill>
                <a:schemeClr val="bg2">
                  <a:lumMod val="50000"/>
                </a:schemeClr>
              </a:solidFill>
              <a:effectLst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0484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66332"/>
          </a:xfrm>
        </p:spPr>
        <p:txBody>
          <a:bodyPr/>
          <a:lstStyle/>
          <a:p>
            <a:pPr marL="392113" lvl="1" indent="0" eaLnBrk="1" hangingPunct="1">
              <a:buNone/>
              <a:defRPr/>
            </a:pPr>
            <a:r>
              <a:rPr lang="en-CA" sz="1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Best Practice:</a:t>
            </a:r>
          </a:p>
          <a:p>
            <a:pPr lvl="2" eaLnBrk="1" hangingPunct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Mental health websites   </a:t>
            </a:r>
          </a:p>
          <a:p>
            <a:pPr lvl="3" eaLnBrk="1" hangingPunct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Example </a:t>
            </a:r>
            <a:r>
              <a:rPr lang="en-US" sz="1800" dirty="0" smtClean="0">
                <a:latin typeface="Arial" pitchFamily="34" charset="0"/>
                <a:cs typeface="Arial" pitchFamily="34" charset="0"/>
                <a:hlinkClick r:id="rId2"/>
              </a:rPr>
              <a:t>University of Guelph</a:t>
            </a: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lvl="2" eaLnBrk="1" hangingPunct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Deliberate and Ongoing outreach programs</a:t>
            </a:r>
          </a:p>
          <a:p>
            <a:pPr lvl="3" eaLnBrk="1" hangingPunct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Posters</a:t>
            </a:r>
          </a:p>
          <a:p>
            <a:pPr lvl="3" eaLnBrk="1" hangingPunct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Speakers</a:t>
            </a:r>
          </a:p>
          <a:p>
            <a:pPr lvl="3" eaLnBrk="1" hangingPunct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Plays</a:t>
            </a:r>
          </a:p>
          <a:p>
            <a:pPr lvl="3" eaLnBrk="1" hangingPunct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Campus Mental Health Conferences (George Brown College/CAMH)</a:t>
            </a:r>
          </a:p>
          <a:p>
            <a:pPr lvl="2" eaLnBrk="1" hangingPunct="1">
              <a:buClr>
                <a:schemeClr val="accent1"/>
              </a:buClr>
              <a:buFont typeface="Wingdings" pitchFamily="2" charset="2"/>
              <a:buChar char="§"/>
              <a:defRPr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number of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systemic initiatives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underway. </a:t>
            </a:r>
          </a:p>
          <a:p>
            <a:pPr lvl="3" eaLnBrk="1" hangingPunct="1">
              <a:buClr>
                <a:schemeClr val="accent1"/>
              </a:buClr>
              <a:buFont typeface="Arial" pitchFamily="34" charset="0"/>
              <a:buChar char="•"/>
              <a:defRPr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The </a:t>
            </a:r>
            <a:r>
              <a:rPr lang="en-US" sz="1800" dirty="0">
                <a:latin typeface="Arial" pitchFamily="34" charset="0"/>
                <a:cs typeface="Arial" pitchFamily="34" charset="0"/>
                <a:hlinkClick r:id="rId3"/>
              </a:rPr>
              <a:t>Jack </a:t>
            </a:r>
            <a:r>
              <a:rPr lang="en-US" sz="1800" dirty="0" smtClean="0">
                <a:latin typeface="Arial" pitchFamily="34" charset="0"/>
                <a:cs typeface="Arial" pitchFamily="34" charset="0"/>
                <a:hlinkClick r:id="rId3"/>
              </a:rPr>
              <a:t>Project</a:t>
            </a: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lvl="3" eaLnBrk="1" hangingPunct="1">
              <a:buClr>
                <a:schemeClr val="accent1"/>
              </a:buClr>
              <a:buFont typeface="Arial" pitchFamily="34" charset="0"/>
              <a:buChar char="•"/>
              <a:defRPr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Wear your Heart on Your Sleeve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lvl="3" eaLnBrk="1" hangingPunct="1">
              <a:buClr>
                <a:schemeClr val="accent1"/>
              </a:buClr>
              <a:buFont typeface="Arial" pitchFamily="34" charset="0"/>
              <a:buChar char="•"/>
              <a:defRPr/>
            </a:pPr>
            <a:r>
              <a:rPr lang="en-US" sz="1800" dirty="0" smtClean="0">
                <a:latin typeface="Arial" pitchFamily="34" charset="0"/>
                <a:cs typeface="Arial" pitchFamily="34" charset="0"/>
                <a:hlinkClick r:id="rId4"/>
              </a:rPr>
              <a:t>CMHA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Mental Health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Week Programming</a:t>
            </a:r>
          </a:p>
          <a:p>
            <a:pPr lvl="3" eaLnBrk="1" hangingPunct="1">
              <a:buClr>
                <a:schemeClr val="accent1"/>
              </a:buClr>
              <a:buFont typeface="Arial" pitchFamily="34" charset="0"/>
              <a:buChar char="•"/>
              <a:defRPr/>
            </a:pPr>
            <a:r>
              <a:rPr lang="en-US" sz="1800" dirty="0" smtClean="0">
                <a:latin typeface="Arial" pitchFamily="34" charset="0"/>
                <a:cs typeface="Arial" pitchFamily="34" charset="0"/>
                <a:hlinkClick r:id="rId5"/>
              </a:rPr>
              <a:t>Active Minds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Mental Health Awareness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lvl="3" eaLnBrk="1" hangingPunct="1">
              <a:buClr>
                <a:srgbClr val="171F69"/>
              </a:buClr>
              <a:buNone/>
              <a:defRPr/>
            </a:pPr>
            <a:endParaRPr lang="en-US" sz="1800" dirty="0">
              <a:latin typeface="Arial" pitchFamily="34" charset="0"/>
              <a:cs typeface="Arial" pitchFamily="34" charset="0"/>
            </a:endParaRPr>
          </a:p>
          <a:p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2800" dirty="0"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Mental Health Awareness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Ontario Commmitte on Student Affairs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588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184576"/>
          </a:xfrm>
        </p:spPr>
        <p:txBody>
          <a:bodyPr/>
          <a:lstStyle/>
          <a:p>
            <a:pPr marL="392113" lvl="1" indent="0" eaLnBrk="1" hangingPunct="1">
              <a:buClr>
                <a:srgbClr val="E37F1C"/>
              </a:buClr>
              <a:buFont typeface="Verdana" charset="0"/>
              <a:buNone/>
            </a:pPr>
            <a:r>
              <a:rPr lang="en-CA" sz="18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Issue:</a:t>
            </a:r>
          </a:p>
          <a:p>
            <a:pPr lvl="2" eaLnBrk="1" hangingPunct="1">
              <a:buClr>
                <a:schemeClr val="accent1"/>
              </a:buClr>
              <a:buFont typeface="Wingdings" pitchFamily="2" charset="2"/>
              <a:buChar char="§"/>
            </a:pPr>
            <a:r>
              <a:rPr lang="en-CA" sz="1600" dirty="0" smtClean="0">
                <a:latin typeface="Arial" pitchFamily="34" charset="0"/>
                <a:cs typeface="Arial" pitchFamily="34" charset="0"/>
              </a:rPr>
              <a:t>All faculty and staff need to see their role in supporting and referring students</a:t>
            </a:r>
            <a:endParaRPr lang="en-CA" sz="1600" dirty="0">
              <a:latin typeface="Arial" pitchFamily="34" charset="0"/>
              <a:cs typeface="Arial" pitchFamily="34" charset="0"/>
            </a:endParaRPr>
          </a:p>
          <a:p>
            <a:pPr lvl="2" eaLnBrk="1" hangingPunct="1">
              <a:buClr>
                <a:schemeClr val="accent1"/>
              </a:buClr>
              <a:buFont typeface="Wingdings" pitchFamily="2" charset="2"/>
              <a:buChar char="§"/>
            </a:pPr>
            <a:r>
              <a:rPr lang="en-CA" sz="1600" dirty="0" smtClean="0">
                <a:latin typeface="Arial" pitchFamily="34" charset="0"/>
                <a:cs typeface="Arial" pitchFamily="34" charset="0"/>
              </a:rPr>
              <a:t>The need for professional development and training tools has been identified</a:t>
            </a:r>
          </a:p>
          <a:p>
            <a:pPr marL="392113" lvl="1" indent="0" eaLnBrk="1" hangingPunct="1">
              <a:buFont typeface="Verdana" charset="0"/>
              <a:buNone/>
            </a:pPr>
            <a:r>
              <a:rPr lang="en-CA" sz="18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Best Practice:</a:t>
            </a:r>
          </a:p>
          <a:p>
            <a:pPr lvl="2" eaLnBrk="1" hangingPunct="1"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Queens is endeavors to have all its faculty and staff do the </a:t>
            </a:r>
            <a:r>
              <a:rPr lang="en-US" sz="1600" dirty="0" smtClean="0">
                <a:latin typeface="Arial" pitchFamily="34" charset="0"/>
                <a:cs typeface="Arial" pitchFamily="34" charset="0"/>
                <a:hlinkClick r:id="rId2"/>
              </a:rPr>
              <a:t>Mental Health First Aid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training.  </a:t>
            </a:r>
          </a:p>
          <a:p>
            <a:pPr lvl="2" eaLnBrk="1" hangingPunct="1"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George Brown College has ASIST (suicide intervention) trained all staff in Student Affairs</a:t>
            </a:r>
          </a:p>
          <a:p>
            <a:pPr lvl="2" eaLnBrk="1" hangingPunct="1"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Mental Health EDU – </a:t>
            </a:r>
            <a:r>
              <a:rPr lang="en-US" sz="1600" dirty="0" smtClean="0">
                <a:latin typeface="Arial" pitchFamily="34" charset="0"/>
                <a:cs typeface="Arial" pitchFamily="34" charset="0"/>
                <a:hlinkClick r:id="rId3"/>
              </a:rPr>
              <a:t>Identifying Students in Distress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lvl="2" eaLnBrk="1" hangingPunct="1">
              <a:buClr>
                <a:schemeClr val="accent1"/>
              </a:buClr>
              <a:buFont typeface="Wingdings" pitchFamily="2" charset="2"/>
              <a:buChar char="§"/>
            </a:pPr>
            <a:r>
              <a:rPr lang="en-CA" sz="1600" dirty="0" smtClean="0">
                <a:latin typeface="Arial" pitchFamily="34" charset="0"/>
                <a:cs typeface="Arial" pitchFamily="34" charset="0"/>
              </a:rPr>
              <a:t>Ontario </a:t>
            </a:r>
            <a:r>
              <a:rPr lang="en-CA" sz="1600" dirty="0">
                <a:latin typeface="Arial" pitchFamily="34" charset="0"/>
                <a:cs typeface="Arial" pitchFamily="34" charset="0"/>
              </a:rPr>
              <a:t>College Counsellors (OCC) – Trained to facilitate </a:t>
            </a:r>
            <a:r>
              <a:rPr lang="en-CA" sz="1600" dirty="0" err="1">
                <a:latin typeface="Arial" pitchFamily="34" charset="0"/>
                <a:cs typeface="Arial" pitchFamily="34" charset="0"/>
              </a:rPr>
              <a:t>Safetalk</a:t>
            </a:r>
            <a:r>
              <a:rPr lang="en-CA" sz="1600" dirty="0">
                <a:latin typeface="Arial" pitchFamily="34" charset="0"/>
                <a:cs typeface="Arial" pitchFamily="34" charset="0"/>
              </a:rPr>
              <a:t> (suicide awareness and intervention) at each College</a:t>
            </a:r>
          </a:p>
          <a:p>
            <a:pPr lvl="2" eaLnBrk="1" hangingPunct="1"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Waterloo uses </a:t>
            </a:r>
            <a:r>
              <a:rPr lang="en-US" sz="1600" dirty="0" smtClean="0">
                <a:latin typeface="Arial" pitchFamily="34" charset="0"/>
                <a:cs typeface="Arial" pitchFamily="34" charset="0"/>
                <a:hlinkClick r:id="rId4"/>
              </a:rPr>
              <a:t>QPR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(suicide referral) training for its faculty and staff </a:t>
            </a:r>
          </a:p>
          <a:p>
            <a:pPr lvl="2" eaLnBrk="1" hangingPunct="1"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Guelph has developed its own modules (ALERT) that range from 1 hour to 4 hours depending upon group being trained.  Also offered on-line</a:t>
            </a:r>
          </a:p>
          <a:p>
            <a:pPr lvl="2" eaLnBrk="1" hangingPunct="1"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COU, in partnership with, the University of Toronto, the University of Guelph, and York University will be developing an on-line program that could be used by any university or college. </a:t>
            </a:r>
            <a:endParaRPr lang="en-CA" sz="1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350"/>
            <a:ext cx="8146802" cy="1143000"/>
          </a:xfrm>
        </p:spPr>
        <p:txBody>
          <a:bodyPr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CA" sz="2800" dirty="0" smtClean="0"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  <a:ea typeface="+mj-ea"/>
                <a:cs typeface="Arial" pitchFamily="34" charset="0"/>
              </a:rPr>
              <a:t>Training and Support for Faculty and Staff</a:t>
            </a:r>
            <a:endParaRPr lang="en-CA" sz="2800" dirty="0">
              <a:solidFill>
                <a:schemeClr val="bg2">
                  <a:lumMod val="50000"/>
                </a:schemeClr>
              </a:solidFill>
              <a:effectLst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1508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5662</TotalTime>
  <Words>1115</Words>
  <Application>Microsoft Office PowerPoint</Application>
  <PresentationFormat>On-screen Show (4:3)</PresentationFormat>
  <Paragraphs>108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Mental Health on Campus </vt:lpstr>
      <vt:lpstr>Mental Health is Foundational for Learning </vt:lpstr>
      <vt:lpstr>Need to Pay Attention at each level of intervention</vt:lpstr>
      <vt:lpstr>Building a Supportive Campus Environment</vt:lpstr>
      <vt:lpstr>Scenario</vt:lpstr>
      <vt:lpstr>Small Group Discussion</vt:lpstr>
      <vt:lpstr>Mental Health Awareness</vt:lpstr>
      <vt:lpstr>Mental Health Awareness</vt:lpstr>
      <vt:lpstr>Training and Support for Faculty and Staff</vt:lpstr>
      <vt:lpstr>Support Programs</vt:lpstr>
      <vt:lpstr>Policies</vt:lpstr>
      <vt:lpstr>Policies</vt:lpstr>
      <vt:lpstr>Additional References</vt:lpstr>
    </vt:vector>
  </TitlesOfParts>
  <Company>University of Guelph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Brenda Whiteside</dc:creator>
  <cp:lastModifiedBy>Keiko Kataoka</cp:lastModifiedBy>
  <cp:revision>104</cp:revision>
  <cp:lastPrinted>2012-05-15T20:43:02Z</cp:lastPrinted>
  <dcterms:created xsi:type="dcterms:W3CDTF">2011-12-06T04:34:13Z</dcterms:created>
  <dcterms:modified xsi:type="dcterms:W3CDTF">2012-05-31T14:57:38Z</dcterms:modified>
</cp:coreProperties>
</file>