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.xml" ContentType="application/vnd.openxmlformats-officedocument.presentationml.tags+xml"/>
  <Override PartName="/ppt/notesSlides/notesSlide41.xml" ContentType="application/vnd.openxmlformats-officedocument.presentationml.notesSlide+xml"/>
  <Override PartName="/ppt/tags/tag3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4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2" r:id="rId2"/>
    <p:sldMasterId id="2147483696" r:id="rId3"/>
    <p:sldMasterId id="2147483709" r:id="rId4"/>
  </p:sldMasterIdLst>
  <p:notesMasterIdLst>
    <p:notesMasterId r:id="rId51"/>
  </p:notesMasterIdLst>
  <p:handoutMasterIdLst>
    <p:handoutMasterId r:id="rId52"/>
  </p:handoutMasterIdLst>
  <p:sldIdLst>
    <p:sldId id="292" r:id="rId5"/>
    <p:sldId id="295" r:id="rId6"/>
    <p:sldId id="294" r:id="rId7"/>
    <p:sldId id="293" r:id="rId8"/>
    <p:sldId id="314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15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297" r:id="rId44"/>
    <p:sldId id="334" r:id="rId45"/>
    <p:sldId id="335" r:id="rId46"/>
    <p:sldId id="336" r:id="rId47"/>
    <p:sldId id="337" r:id="rId48"/>
    <p:sldId id="338" r:id="rId49"/>
    <p:sldId id="333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521415D9-36F7-43E2-AB2F-B90AF26B5E84}">
      <p14:sectionLst xmlns:p14="http://schemas.microsoft.com/office/powerpoint/2010/main">
        <p14:section name="Default Section" id="{DF5DF24C-AD2D-4449-B7EB-3988CC82A7CF}">
          <p14:sldIdLst>
            <p14:sldId id="292"/>
            <p14:sldId id="295"/>
            <p14:sldId id="294"/>
            <p14:sldId id="293"/>
            <p14:sldId id="314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15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297"/>
            <p14:sldId id="334"/>
            <p14:sldId id="335"/>
            <p14:sldId id="336"/>
            <p14:sldId id="337"/>
            <p14:sldId id="338"/>
            <p14:sldId id="333"/>
          </p14:sldIdLst>
        </p14:section>
        <p14:section name="Untitled Section" id="{F7BA12CE-7AD7-4881-9027-EEEC6420F84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761"/>
    <a:srgbClr val="323A61"/>
    <a:srgbClr val="33437E"/>
    <a:srgbClr val="415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350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CME\Research\Mental%20Health%202010\Charts%20and%20Tables\Charts_Tables_for_Report_May17_forpub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\CME\Research\Mental%20Health%202010\Charts%20and%20Tables\Charts_Tables_for_Report_May17_forpu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55339957505341"/>
          <c:y val="0.1908292747957207"/>
          <c:w val="0.45079693163354578"/>
          <c:h val="0.597309576147701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-3.1440793458510065E-2"/>
                  <c:y val="1.5773905695642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2830607712497603E-3"/>
                  <c:y val="-1.577390569564270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1655057540884618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4419543710882288E-3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9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Yes, currently</c:v>
                </c:pt>
                <c:pt idx="1">
                  <c:v>Yes, in the past</c:v>
                </c:pt>
                <c:pt idx="2">
                  <c:v>No</c:v>
                </c:pt>
                <c:pt idx="3">
                  <c:v>I prefer not to answer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32</c:v>
                </c:pt>
                <c:pt idx="2">
                  <c:v>54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28617821077503"/>
          <c:y val="0.10386397752300991"/>
          <c:w val="0.6052767027002981"/>
          <c:h val="0.7870418491604526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Sheet1!$A$4:$A$11</c:f>
              <c:strCache>
                <c:ptCount val="8"/>
                <c:pt idx="0">
                  <c:v>Clerical and support</c:v>
                </c:pt>
                <c:pt idx="1">
                  <c:v>Service, labour, and production</c:v>
                </c:pt>
                <c:pt idx="2">
                  <c:v>Technicians/skilled tradespersons</c:v>
                </c:pt>
                <c:pt idx="3">
                  <c:v>Professionals - non-technical roles</c:v>
                </c:pt>
                <c:pt idx="4">
                  <c:v>Professionals - technical roles</c:v>
                </c:pt>
                <c:pt idx="5">
                  <c:v>Management</c:v>
                </c:pt>
                <c:pt idx="6">
                  <c:v>Executives</c:v>
                </c:pt>
                <c:pt idx="7">
                  <c:v>Senior Executives</c:v>
                </c:pt>
              </c:strCache>
            </c:strRef>
          </c:cat>
          <c:val>
            <c:numRef>
              <c:f>Sheet1!$B$4:$B$11</c:f>
              <c:numCache>
                <c:formatCode>0</c:formatCode>
                <c:ptCount val="8"/>
                <c:pt idx="0">
                  <c:v>44.736842105263115</c:v>
                </c:pt>
                <c:pt idx="1">
                  <c:v>28.368794326241126</c:v>
                </c:pt>
                <c:pt idx="2">
                  <c:v>39.655172413793096</c:v>
                </c:pt>
                <c:pt idx="3">
                  <c:v>40.645161290322577</c:v>
                </c:pt>
                <c:pt idx="4">
                  <c:v>44.808743169398895</c:v>
                </c:pt>
                <c:pt idx="5">
                  <c:v>46.376811594202849</c:v>
                </c:pt>
                <c:pt idx="6">
                  <c:v>61.805555555555557</c:v>
                </c:pt>
                <c:pt idx="7">
                  <c:v>81.578947368420856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39191040"/>
        <c:axId val="139192576"/>
      </c:barChart>
      <c:catAx>
        <c:axId val="13919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9192576"/>
        <c:crosses val="autoZero"/>
        <c:auto val="1"/>
        <c:lblAlgn val="ctr"/>
        <c:lblOffset val="100"/>
        <c:noMultiLvlLbl val="0"/>
      </c:catAx>
      <c:valAx>
        <c:axId val="13919257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919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513370256684017"/>
          <c:y val="0.10386397752300983"/>
          <c:w val="0.43154788914097697"/>
          <c:h val="0.7870418491604526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'Chapter 4'!$A$57:$A$62</c:f>
              <c:strCache>
                <c:ptCount val="6"/>
                <c:pt idx="0">
                  <c:v>Other</c:v>
                </c:pt>
                <c:pt idx="1">
                  <c:v>Training on how to have conversations with employees regarding their mental health</c:v>
                </c:pt>
                <c:pt idx="2">
                  <c:v>Training on how to recognize mental health issues in employees</c:v>
                </c:pt>
                <c:pt idx="3">
                  <c:v>Procedures or guidelines to follow if a direct report has a mental health issue</c:v>
                </c:pt>
                <c:pt idx="4">
                  <c:v>Up to date knowledge of  external and internal supports and resources available to all employees with mental health issues</c:v>
                </c:pt>
                <c:pt idx="5">
                  <c:v>No training or support received</c:v>
                </c:pt>
              </c:strCache>
            </c:strRef>
          </c:cat>
          <c:val>
            <c:numRef>
              <c:f>'Chapter 4'!$B$57:$B$62</c:f>
              <c:numCache>
                <c:formatCode>General</c:formatCode>
                <c:ptCount val="6"/>
                <c:pt idx="0">
                  <c:v>2</c:v>
                </c:pt>
                <c:pt idx="1">
                  <c:v>17</c:v>
                </c:pt>
                <c:pt idx="2">
                  <c:v>18</c:v>
                </c:pt>
                <c:pt idx="3">
                  <c:v>32</c:v>
                </c:pt>
                <c:pt idx="4">
                  <c:v>33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4"/>
        <c:axId val="140235520"/>
        <c:axId val="140237056"/>
      </c:barChart>
      <c:catAx>
        <c:axId val="14023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0237056"/>
        <c:crosses val="autoZero"/>
        <c:auto val="1"/>
        <c:lblAlgn val="ctr"/>
        <c:lblOffset val="100"/>
        <c:noMultiLvlLbl val="0"/>
      </c:catAx>
      <c:valAx>
        <c:axId val="1402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023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F11B58-7570-49DF-88CF-40B71A7DDB4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CE445D-A843-4C23-8E52-77C57FE8286E}">
      <dgm:prSet phldrT="[Text]" custT="1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Workload</a:t>
          </a:r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DDBDA929-2D21-4D7B-940D-A15352A3AE4C}" type="parTrans" cxnId="{41F5853D-3B94-4C45-9035-5578C25AE16B}">
      <dgm:prSet/>
      <dgm:spPr/>
      <dgm:t>
        <a:bodyPr/>
        <a:lstStyle/>
        <a:p>
          <a:endParaRPr lang="en-US"/>
        </a:p>
      </dgm:t>
    </dgm:pt>
    <dgm:pt modelId="{8BDCBDCA-1360-4670-A3BB-363DDDB62D42}" type="sibTrans" cxnId="{41F5853D-3B94-4C45-9035-5578C25AE16B}">
      <dgm:prSet/>
      <dgm:spPr/>
      <dgm:t>
        <a:bodyPr/>
        <a:lstStyle/>
        <a:p>
          <a:endParaRPr lang="en-US"/>
        </a:p>
      </dgm:t>
    </dgm:pt>
    <dgm:pt modelId="{59ED3DD3-53A8-483F-84C1-600E03F5AB8F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Workloads are monitored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95EA9C24-2CBE-432A-BDF9-58BC3BAE653E}" type="parTrans" cxnId="{DABE2C87-8882-4905-B481-FEFEAF731C0C}">
      <dgm:prSet/>
      <dgm:spPr/>
      <dgm:t>
        <a:bodyPr/>
        <a:lstStyle/>
        <a:p>
          <a:endParaRPr lang="en-US"/>
        </a:p>
      </dgm:t>
    </dgm:pt>
    <dgm:pt modelId="{030230DE-8F44-4E75-8D0F-B2A0B15C3266}" type="sibTrans" cxnId="{DABE2C87-8882-4905-B481-FEFEAF731C0C}">
      <dgm:prSet/>
      <dgm:spPr/>
      <dgm:t>
        <a:bodyPr/>
        <a:lstStyle/>
        <a:p>
          <a:endParaRPr lang="en-US"/>
        </a:p>
      </dgm:t>
    </dgm:pt>
    <dgm:pt modelId="{26D03F59-2BD6-4302-A7EE-19DDC3727228}">
      <dgm:prSet phldrT="[Text]" custT="1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Work Scheduling</a:t>
          </a:r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878FAFC5-76B5-4019-837D-C1AFE3639F64}" type="parTrans" cxnId="{B026C189-DB15-42EA-BBA6-F1F037E6EBC2}">
      <dgm:prSet/>
      <dgm:spPr/>
      <dgm:t>
        <a:bodyPr/>
        <a:lstStyle/>
        <a:p>
          <a:endParaRPr lang="en-US"/>
        </a:p>
      </dgm:t>
    </dgm:pt>
    <dgm:pt modelId="{A80A6EEB-A6EE-4CEF-B8C0-29FA6785AB95}" type="sibTrans" cxnId="{B026C189-DB15-42EA-BBA6-F1F037E6EBC2}">
      <dgm:prSet/>
      <dgm:spPr/>
      <dgm:t>
        <a:bodyPr/>
        <a:lstStyle/>
        <a:p>
          <a:endParaRPr lang="en-US"/>
        </a:p>
      </dgm:t>
    </dgm:pt>
    <dgm:pt modelId="{4EBCB79B-64F8-4754-A175-E22F525B0157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Flexible work arrangements exist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2451AAB8-8CDA-44F1-A373-9D32F19F083E}" type="parTrans" cxnId="{FF7E8BE4-9837-47E6-BC16-01112344EBF5}">
      <dgm:prSet/>
      <dgm:spPr/>
      <dgm:t>
        <a:bodyPr/>
        <a:lstStyle/>
        <a:p>
          <a:endParaRPr lang="en-US"/>
        </a:p>
      </dgm:t>
    </dgm:pt>
    <dgm:pt modelId="{8C536739-D3BB-496C-BB03-2DE5E4F47501}" type="sibTrans" cxnId="{FF7E8BE4-9837-47E6-BC16-01112344EBF5}">
      <dgm:prSet/>
      <dgm:spPr/>
      <dgm:t>
        <a:bodyPr/>
        <a:lstStyle/>
        <a:p>
          <a:endParaRPr lang="en-US"/>
        </a:p>
      </dgm:t>
    </dgm:pt>
    <dgm:pt modelId="{2EF5F251-875F-4BBD-B41F-A8B33373B682}">
      <dgm:prSet phldrT="[Text]" custT="1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Work-Life Balance</a:t>
          </a:r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534700AD-624A-46BD-B86E-59D8EB2F930F}" type="parTrans" cxnId="{FF0D49C9-8B69-4051-8CCE-3F4579A3BE3D}">
      <dgm:prSet/>
      <dgm:spPr/>
      <dgm:t>
        <a:bodyPr/>
        <a:lstStyle/>
        <a:p>
          <a:endParaRPr lang="en-US"/>
        </a:p>
      </dgm:t>
    </dgm:pt>
    <dgm:pt modelId="{37E06618-7807-42AB-B494-9A342F79582F}" type="sibTrans" cxnId="{FF0D49C9-8B69-4051-8CCE-3F4579A3BE3D}">
      <dgm:prSet/>
      <dgm:spPr/>
      <dgm:t>
        <a:bodyPr/>
        <a:lstStyle/>
        <a:p>
          <a:endParaRPr lang="en-US"/>
        </a:p>
      </dgm:t>
    </dgm:pt>
    <dgm:pt modelId="{C1887A79-1152-4E0D-8A10-C084440F9C75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Work-life balance is promoted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D6F93D6-F69E-4BE3-ADEF-89B07A33ACB2}" type="parTrans" cxnId="{B9E86E91-D1D4-47BB-BAF1-10BD695BA314}">
      <dgm:prSet/>
      <dgm:spPr/>
      <dgm:t>
        <a:bodyPr/>
        <a:lstStyle/>
        <a:p>
          <a:endParaRPr lang="en-US"/>
        </a:p>
      </dgm:t>
    </dgm:pt>
    <dgm:pt modelId="{1249A0B6-25C4-4850-8592-40A40DF127DC}" type="sibTrans" cxnId="{B9E86E91-D1D4-47BB-BAF1-10BD695BA314}">
      <dgm:prSet/>
      <dgm:spPr/>
      <dgm:t>
        <a:bodyPr/>
        <a:lstStyle/>
        <a:p>
          <a:endParaRPr lang="en-US"/>
        </a:p>
      </dgm:t>
    </dgm:pt>
    <dgm:pt modelId="{3280A93C-1FCC-4F70-9419-22BC4B547812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Employees encouraged to take vacation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D9447A3-1424-4AE8-8AF3-9DD562EE3305}" type="parTrans" cxnId="{078739BA-C443-4448-A047-DCD01B560B4B}">
      <dgm:prSet/>
      <dgm:spPr/>
      <dgm:t>
        <a:bodyPr/>
        <a:lstStyle/>
        <a:p>
          <a:endParaRPr lang="en-US"/>
        </a:p>
      </dgm:t>
    </dgm:pt>
    <dgm:pt modelId="{3C520763-76D9-4263-A3A0-0DCBF351A8B2}" type="sibTrans" cxnId="{078739BA-C443-4448-A047-DCD01B560B4B}">
      <dgm:prSet/>
      <dgm:spPr/>
      <dgm:t>
        <a:bodyPr/>
        <a:lstStyle/>
        <a:p>
          <a:endParaRPr lang="en-US"/>
        </a:p>
      </dgm:t>
    </dgm:pt>
    <dgm:pt modelId="{B9605BC1-375E-4ABA-9009-7C77DBC6FA8B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“Face time” does not equal better job performance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BCDB78D-9FB3-4D95-B888-CCA26D2C0ED2}" type="parTrans" cxnId="{26ECDFAA-ECA8-4338-AAB0-8A75F85C299E}">
      <dgm:prSet/>
      <dgm:spPr/>
      <dgm:t>
        <a:bodyPr/>
        <a:lstStyle/>
        <a:p>
          <a:endParaRPr lang="en-US"/>
        </a:p>
      </dgm:t>
    </dgm:pt>
    <dgm:pt modelId="{1EC80A27-9D87-4C60-A51B-DCD718D608DD}" type="sibTrans" cxnId="{26ECDFAA-ECA8-4338-AAB0-8A75F85C299E}">
      <dgm:prSet/>
      <dgm:spPr/>
      <dgm:t>
        <a:bodyPr/>
        <a:lstStyle/>
        <a:p>
          <a:endParaRPr lang="en-US"/>
        </a:p>
      </dgm:t>
    </dgm:pt>
    <dgm:pt modelId="{171E6819-00A8-4D40-BFD0-1A94934B2273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Overtime is compensated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813BFAB5-4F48-4475-92F3-11EEDE4D95BF}" type="parTrans" cxnId="{826E2F6B-AC4C-49DF-BB34-D49074F26612}">
      <dgm:prSet/>
      <dgm:spPr/>
      <dgm:t>
        <a:bodyPr/>
        <a:lstStyle/>
        <a:p>
          <a:endParaRPr lang="en-US"/>
        </a:p>
      </dgm:t>
    </dgm:pt>
    <dgm:pt modelId="{CA7AEE95-E9C8-44EE-AB0A-2476A6309069}" type="sibTrans" cxnId="{826E2F6B-AC4C-49DF-BB34-D49074F26612}">
      <dgm:prSet/>
      <dgm:spPr/>
      <dgm:t>
        <a:bodyPr/>
        <a:lstStyle/>
        <a:p>
          <a:endParaRPr lang="en-US"/>
        </a:p>
      </dgm:t>
    </dgm:pt>
    <dgm:pt modelId="{A3F93D52-11EE-4BF5-BA78-0DBFA2842F18}">
      <dgm:prSet phldrT="[Text]"/>
      <dgm:spPr/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Employees not expected to respond to e-mail 24/7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B31EB97A-7844-4F30-9CC2-59DBCA5AD6D3}" type="parTrans" cxnId="{2B90A0F1-6A0D-453E-9DFD-926E2A4C1501}">
      <dgm:prSet/>
      <dgm:spPr/>
      <dgm:t>
        <a:bodyPr/>
        <a:lstStyle/>
        <a:p>
          <a:endParaRPr lang="en-US"/>
        </a:p>
      </dgm:t>
    </dgm:pt>
    <dgm:pt modelId="{5CC819E0-D4E1-489E-806E-2A5A2B2D1F99}" type="sibTrans" cxnId="{2B90A0F1-6A0D-453E-9DFD-926E2A4C1501}">
      <dgm:prSet/>
      <dgm:spPr/>
      <dgm:t>
        <a:bodyPr/>
        <a:lstStyle/>
        <a:p>
          <a:endParaRPr lang="en-US"/>
        </a:p>
      </dgm:t>
    </dgm:pt>
    <dgm:pt modelId="{D542074C-3195-4BF0-8D21-7F8B8EE59907}" type="pres">
      <dgm:prSet presAssocID="{D7F11B58-7570-49DF-88CF-40B71A7DD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20C26-F51A-475F-9107-4492591B3B80}" type="pres">
      <dgm:prSet presAssocID="{6CCE445D-A843-4C23-8E52-77C57FE8286E}" presName="linNode" presStyleCnt="0"/>
      <dgm:spPr/>
    </dgm:pt>
    <dgm:pt modelId="{94B79BE4-CC55-4229-BC03-986C0886CCB0}" type="pres">
      <dgm:prSet presAssocID="{6CCE445D-A843-4C23-8E52-77C57FE8286E}" presName="parentText" presStyleLbl="node1" presStyleIdx="0" presStyleCnt="3" custScaleX="122761" custScaleY="1004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B3A77-AE6E-4D9C-A4CB-66EDBD9564BC}" type="pres">
      <dgm:prSet presAssocID="{6CCE445D-A843-4C23-8E52-77C57FE8286E}" presName="descendantText" presStyleLbl="alignAccFollowNode1" presStyleIdx="0" presStyleCnt="3" custScaleX="141235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9D648-B944-4EF1-876D-6F3C9C6DDD97}" type="pres">
      <dgm:prSet presAssocID="{8BDCBDCA-1360-4670-A3BB-363DDDB62D42}" presName="sp" presStyleCnt="0"/>
      <dgm:spPr/>
    </dgm:pt>
    <dgm:pt modelId="{A7751B31-0CCD-44F9-89EB-8D8884544B57}" type="pres">
      <dgm:prSet presAssocID="{26D03F59-2BD6-4302-A7EE-19DDC3727228}" presName="linNode" presStyleCnt="0"/>
      <dgm:spPr/>
    </dgm:pt>
    <dgm:pt modelId="{90147912-5670-4D73-AD69-CA0A2C1FE53D}" type="pres">
      <dgm:prSet presAssocID="{26D03F59-2BD6-4302-A7EE-19DDC3727228}" presName="parentText" presStyleLbl="node1" presStyleIdx="1" presStyleCnt="3" custScaleX="123650" custScaleY="935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08D60-4BCD-44A0-B4CC-A686B27C135A}" type="pres">
      <dgm:prSet presAssocID="{26D03F59-2BD6-4302-A7EE-19DDC3727228}" presName="descendantText" presStyleLbl="alignAccFollowNode1" presStyleIdx="1" presStyleCnt="3" custScaleX="141235" custScaleY="119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3616A-43C5-4A29-A08C-B70A925A7C41}" type="pres">
      <dgm:prSet presAssocID="{A80A6EEB-A6EE-4CEF-B8C0-29FA6785AB95}" presName="sp" presStyleCnt="0"/>
      <dgm:spPr/>
    </dgm:pt>
    <dgm:pt modelId="{85CE3FBC-7CDD-4AB5-81C0-6A942146496B}" type="pres">
      <dgm:prSet presAssocID="{2EF5F251-875F-4BBD-B41F-A8B33373B682}" presName="linNode" presStyleCnt="0"/>
      <dgm:spPr/>
    </dgm:pt>
    <dgm:pt modelId="{76466868-607B-4F39-8BCB-E60660D52B83}" type="pres">
      <dgm:prSet presAssocID="{2EF5F251-875F-4BBD-B41F-A8B33373B682}" presName="parentText" presStyleLbl="node1" presStyleIdx="2" presStyleCnt="3" custScaleX="109365" custScaleY="1012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67FB9-7603-4612-B597-F21499DCE612}" type="pres">
      <dgm:prSet presAssocID="{2EF5F251-875F-4BBD-B41F-A8B33373B682}" presName="descendantText" presStyleLbl="alignAccFollowNode1" presStyleIdx="2" presStyleCnt="3" custScaleX="125312" custScaleY="126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2AE50-10CC-4944-8654-CAEBBA096473}" type="presOf" srcId="{D7F11B58-7570-49DF-88CF-40B71A7DDB4C}" destId="{D542074C-3195-4BF0-8D21-7F8B8EE59907}" srcOrd="0" destOrd="0" presId="urn:microsoft.com/office/officeart/2005/8/layout/vList5"/>
    <dgm:cxn modelId="{B9E86E91-D1D4-47BB-BAF1-10BD695BA314}" srcId="{2EF5F251-875F-4BBD-B41F-A8B33373B682}" destId="{C1887A79-1152-4E0D-8A10-C084440F9C75}" srcOrd="0" destOrd="0" parTransId="{4D6F93D6-F69E-4BE3-ADEF-89B07A33ACB2}" sibTransId="{1249A0B6-25C4-4850-8592-40A40DF127DC}"/>
    <dgm:cxn modelId="{2B90A0F1-6A0D-453E-9DFD-926E2A4C1501}" srcId="{2EF5F251-875F-4BBD-B41F-A8B33373B682}" destId="{A3F93D52-11EE-4BF5-BA78-0DBFA2842F18}" srcOrd="2" destOrd="0" parTransId="{B31EB97A-7844-4F30-9CC2-59DBCA5AD6D3}" sibTransId="{5CC819E0-D4E1-489E-806E-2A5A2B2D1F99}"/>
    <dgm:cxn modelId="{826E2F6B-AC4C-49DF-BB34-D49074F26612}" srcId="{6CCE445D-A843-4C23-8E52-77C57FE8286E}" destId="{171E6819-00A8-4D40-BFD0-1A94934B2273}" srcOrd="2" destOrd="0" parTransId="{813BFAB5-4F48-4475-92F3-11EEDE4D95BF}" sibTransId="{CA7AEE95-E9C8-44EE-AB0A-2476A6309069}"/>
    <dgm:cxn modelId="{B026C189-DB15-42EA-BBA6-F1F037E6EBC2}" srcId="{D7F11B58-7570-49DF-88CF-40B71A7DDB4C}" destId="{26D03F59-2BD6-4302-A7EE-19DDC3727228}" srcOrd="1" destOrd="0" parTransId="{878FAFC5-76B5-4019-837D-C1AFE3639F64}" sibTransId="{A80A6EEB-A6EE-4CEF-B8C0-29FA6785AB95}"/>
    <dgm:cxn modelId="{8B1C8034-10D2-451F-A0C6-E4980E764CDB}" type="presOf" srcId="{6CCE445D-A843-4C23-8E52-77C57FE8286E}" destId="{94B79BE4-CC55-4229-BC03-986C0886CCB0}" srcOrd="0" destOrd="0" presId="urn:microsoft.com/office/officeart/2005/8/layout/vList5"/>
    <dgm:cxn modelId="{182DB891-EC93-45CF-9BF7-8F0009520C86}" type="presOf" srcId="{171E6819-00A8-4D40-BFD0-1A94934B2273}" destId="{9CEB3A77-AE6E-4D9C-A4CB-66EDBD9564BC}" srcOrd="0" destOrd="2" presId="urn:microsoft.com/office/officeart/2005/8/layout/vList5"/>
    <dgm:cxn modelId="{6A2F2277-A7D6-46D0-9DD5-DB3347CA4214}" type="presOf" srcId="{4EBCB79B-64F8-4754-A175-E22F525B0157}" destId="{DB608D60-4BCD-44A0-B4CC-A686B27C135A}" srcOrd="0" destOrd="0" presId="urn:microsoft.com/office/officeart/2005/8/layout/vList5"/>
    <dgm:cxn modelId="{26ECDFAA-ECA8-4338-AAB0-8A75F85C299E}" srcId="{6CCE445D-A843-4C23-8E52-77C57FE8286E}" destId="{B9605BC1-375E-4ABA-9009-7C77DBC6FA8B}" srcOrd="1" destOrd="0" parTransId="{8BCDB78D-9FB3-4D95-B888-CCA26D2C0ED2}" sibTransId="{1EC80A27-9D87-4C60-A51B-DCD718D608DD}"/>
    <dgm:cxn modelId="{92306C59-48CD-488F-AB8F-9AA12D6DE9DA}" type="presOf" srcId="{2EF5F251-875F-4BBD-B41F-A8B33373B682}" destId="{76466868-607B-4F39-8BCB-E60660D52B83}" srcOrd="0" destOrd="0" presId="urn:microsoft.com/office/officeart/2005/8/layout/vList5"/>
    <dgm:cxn modelId="{7EE1ADDA-21A6-4BA8-82BF-2C2A9E005553}" type="presOf" srcId="{59ED3DD3-53A8-483F-84C1-600E03F5AB8F}" destId="{9CEB3A77-AE6E-4D9C-A4CB-66EDBD9564BC}" srcOrd="0" destOrd="0" presId="urn:microsoft.com/office/officeart/2005/8/layout/vList5"/>
    <dgm:cxn modelId="{F919C421-BB31-4363-836A-63037A97F94F}" type="presOf" srcId="{A3F93D52-11EE-4BF5-BA78-0DBFA2842F18}" destId="{DA267FB9-7603-4612-B597-F21499DCE612}" srcOrd="0" destOrd="2" presId="urn:microsoft.com/office/officeart/2005/8/layout/vList5"/>
    <dgm:cxn modelId="{220C9DFA-7EA2-47E1-BD6C-487C8C44D422}" type="presOf" srcId="{C1887A79-1152-4E0D-8A10-C084440F9C75}" destId="{DA267FB9-7603-4612-B597-F21499DCE612}" srcOrd="0" destOrd="0" presId="urn:microsoft.com/office/officeart/2005/8/layout/vList5"/>
    <dgm:cxn modelId="{FF7E8BE4-9837-47E6-BC16-01112344EBF5}" srcId="{26D03F59-2BD6-4302-A7EE-19DDC3727228}" destId="{4EBCB79B-64F8-4754-A175-E22F525B0157}" srcOrd="0" destOrd="0" parTransId="{2451AAB8-8CDA-44F1-A373-9D32F19F083E}" sibTransId="{8C536739-D3BB-496C-BB03-2DE5E4F47501}"/>
    <dgm:cxn modelId="{FF0D49C9-8B69-4051-8CCE-3F4579A3BE3D}" srcId="{D7F11B58-7570-49DF-88CF-40B71A7DDB4C}" destId="{2EF5F251-875F-4BBD-B41F-A8B33373B682}" srcOrd="2" destOrd="0" parTransId="{534700AD-624A-46BD-B86E-59D8EB2F930F}" sibTransId="{37E06618-7807-42AB-B494-9A342F79582F}"/>
    <dgm:cxn modelId="{078739BA-C443-4448-A047-DCD01B560B4B}" srcId="{2EF5F251-875F-4BBD-B41F-A8B33373B682}" destId="{3280A93C-1FCC-4F70-9419-22BC4B547812}" srcOrd="1" destOrd="0" parTransId="{DD9447A3-1424-4AE8-8AF3-9DD562EE3305}" sibTransId="{3C520763-76D9-4263-A3A0-0DCBF351A8B2}"/>
    <dgm:cxn modelId="{941A67B1-6DB6-45EC-B391-E9825D3E54DA}" type="presOf" srcId="{B9605BC1-375E-4ABA-9009-7C77DBC6FA8B}" destId="{9CEB3A77-AE6E-4D9C-A4CB-66EDBD9564BC}" srcOrd="0" destOrd="1" presId="urn:microsoft.com/office/officeart/2005/8/layout/vList5"/>
    <dgm:cxn modelId="{DABE2C87-8882-4905-B481-FEFEAF731C0C}" srcId="{6CCE445D-A843-4C23-8E52-77C57FE8286E}" destId="{59ED3DD3-53A8-483F-84C1-600E03F5AB8F}" srcOrd="0" destOrd="0" parTransId="{95EA9C24-2CBE-432A-BDF9-58BC3BAE653E}" sibTransId="{030230DE-8F44-4E75-8D0F-B2A0B15C3266}"/>
    <dgm:cxn modelId="{B899EB63-717E-4803-99D7-B0C6AB18B501}" type="presOf" srcId="{26D03F59-2BD6-4302-A7EE-19DDC3727228}" destId="{90147912-5670-4D73-AD69-CA0A2C1FE53D}" srcOrd="0" destOrd="0" presId="urn:microsoft.com/office/officeart/2005/8/layout/vList5"/>
    <dgm:cxn modelId="{41F5853D-3B94-4C45-9035-5578C25AE16B}" srcId="{D7F11B58-7570-49DF-88CF-40B71A7DDB4C}" destId="{6CCE445D-A843-4C23-8E52-77C57FE8286E}" srcOrd="0" destOrd="0" parTransId="{DDBDA929-2D21-4D7B-940D-A15352A3AE4C}" sibTransId="{8BDCBDCA-1360-4670-A3BB-363DDDB62D42}"/>
    <dgm:cxn modelId="{0059A3F6-9DBB-4E6D-947F-757255F243F4}" type="presOf" srcId="{3280A93C-1FCC-4F70-9419-22BC4B547812}" destId="{DA267FB9-7603-4612-B597-F21499DCE612}" srcOrd="0" destOrd="1" presId="urn:microsoft.com/office/officeart/2005/8/layout/vList5"/>
    <dgm:cxn modelId="{0CA88676-0B59-4B63-93BF-B196FCA51328}" type="presParOf" srcId="{D542074C-3195-4BF0-8D21-7F8B8EE59907}" destId="{D3420C26-F51A-475F-9107-4492591B3B80}" srcOrd="0" destOrd="0" presId="urn:microsoft.com/office/officeart/2005/8/layout/vList5"/>
    <dgm:cxn modelId="{6787A7DE-7EA3-4633-8990-20A8FF1A13EC}" type="presParOf" srcId="{D3420C26-F51A-475F-9107-4492591B3B80}" destId="{94B79BE4-CC55-4229-BC03-986C0886CCB0}" srcOrd="0" destOrd="0" presId="urn:microsoft.com/office/officeart/2005/8/layout/vList5"/>
    <dgm:cxn modelId="{473FCDA8-8BD6-4CFC-BAD5-DAEB904B389A}" type="presParOf" srcId="{D3420C26-F51A-475F-9107-4492591B3B80}" destId="{9CEB3A77-AE6E-4D9C-A4CB-66EDBD9564BC}" srcOrd="1" destOrd="0" presId="urn:microsoft.com/office/officeart/2005/8/layout/vList5"/>
    <dgm:cxn modelId="{DC3237AC-05AA-496C-9E3B-A56342EFE9D0}" type="presParOf" srcId="{D542074C-3195-4BF0-8D21-7F8B8EE59907}" destId="{7269D648-B944-4EF1-876D-6F3C9C6DDD97}" srcOrd="1" destOrd="0" presId="urn:microsoft.com/office/officeart/2005/8/layout/vList5"/>
    <dgm:cxn modelId="{6E3DE8CE-CC9C-4394-B8D3-F5EE1BEEA312}" type="presParOf" srcId="{D542074C-3195-4BF0-8D21-7F8B8EE59907}" destId="{A7751B31-0CCD-44F9-89EB-8D8884544B57}" srcOrd="2" destOrd="0" presId="urn:microsoft.com/office/officeart/2005/8/layout/vList5"/>
    <dgm:cxn modelId="{71D05C67-B134-4019-9883-BD8C12B55EF0}" type="presParOf" srcId="{A7751B31-0CCD-44F9-89EB-8D8884544B57}" destId="{90147912-5670-4D73-AD69-CA0A2C1FE53D}" srcOrd="0" destOrd="0" presId="urn:microsoft.com/office/officeart/2005/8/layout/vList5"/>
    <dgm:cxn modelId="{C038B696-332C-41B3-822F-17118F237815}" type="presParOf" srcId="{A7751B31-0CCD-44F9-89EB-8D8884544B57}" destId="{DB608D60-4BCD-44A0-B4CC-A686B27C135A}" srcOrd="1" destOrd="0" presId="urn:microsoft.com/office/officeart/2005/8/layout/vList5"/>
    <dgm:cxn modelId="{E7DA6F6E-1D03-4B0C-AFB1-2440F07159F9}" type="presParOf" srcId="{D542074C-3195-4BF0-8D21-7F8B8EE59907}" destId="{9E43616A-43C5-4A29-A08C-B70A925A7C41}" srcOrd="3" destOrd="0" presId="urn:microsoft.com/office/officeart/2005/8/layout/vList5"/>
    <dgm:cxn modelId="{647F9204-74FB-43AA-94B4-6A0358784DE5}" type="presParOf" srcId="{D542074C-3195-4BF0-8D21-7F8B8EE59907}" destId="{85CE3FBC-7CDD-4AB5-81C0-6A942146496B}" srcOrd="4" destOrd="0" presId="urn:microsoft.com/office/officeart/2005/8/layout/vList5"/>
    <dgm:cxn modelId="{8FBB8C02-2B20-495E-9B10-2565831B2B1F}" type="presParOf" srcId="{85CE3FBC-7CDD-4AB5-81C0-6A942146496B}" destId="{76466868-607B-4F39-8BCB-E60660D52B83}" srcOrd="0" destOrd="0" presId="urn:microsoft.com/office/officeart/2005/8/layout/vList5"/>
    <dgm:cxn modelId="{A6535843-8B13-4859-9DC1-AF40D6ADD62A}" type="presParOf" srcId="{85CE3FBC-7CDD-4AB5-81C0-6A942146496B}" destId="{DA267FB9-7603-4612-B597-F21499DCE6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F11B58-7570-49DF-88CF-40B71A7DDB4C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CCE445D-A843-4C23-8E52-77C57FE8286E}">
      <dgm:prSet phldrT="[Text]" custT="1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Work Environment</a:t>
          </a:r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DDBDA929-2D21-4D7B-940D-A15352A3AE4C}" type="parTrans" cxnId="{41F5853D-3B94-4C45-9035-5578C25AE16B}">
      <dgm:prSet/>
      <dgm:spPr/>
      <dgm:t>
        <a:bodyPr/>
        <a:lstStyle/>
        <a:p>
          <a:endParaRPr lang="en-US"/>
        </a:p>
      </dgm:t>
    </dgm:pt>
    <dgm:pt modelId="{8BDCBDCA-1360-4670-A3BB-363DDDB62D42}" type="sibTrans" cxnId="{41F5853D-3B94-4C45-9035-5578C25AE16B}">
      <dgm:prSet/>
      <dgm:spPr/>
      <dgm:t>
        <a:bodyPr/>
        <a:lstStyle/>
        <a:p>
          <a:endParaRPr lang="en-US"/>
        </a:p>
      </dgm:t>
    </dgm:pt>
    <dgm:pt modelId="{59ED3DD3-53A8-483F-84C1-600E03F5AB8F}">
      <dgm:prSet phldrT="[Text]"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People are friendly, empathetic, understanding, and supportive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95EA9C24-2CBE-432A-BDF9-58BC3BAE653E}" type="parTrans" cxnId="{DABE2C87-8882-4905-B481-FEFEAF731C0C}">
      <dgm:prSet/>
      <dgm:spPr/>
      <dgm:t>
        <a:bodyPr/>
        <a:lstStyle/>
        <a:p>
          <a:endParaRPr lang="en-US"/>
        </a:p>
      </dgm:t>
    </dgm:pt>
    <dgm:pt modelId="{030230DE-8F44-4E75-8D0F-B2A0B15C3266}" type="sibTrans" cxnId="{DABE2C87-8882-4905-B481-FEFEAF731C0C}">
      <dgm:prSet/>
      <dgm:spPr/>
      <dgm:t>
        <a:bodyPr/>
        <a:lstStyle/>
        <a:p>
          <a:endParaRPr lang="en-US"/>
        </a:p>
      </dgm:t>
    </dgm:pt>
    <dgm:pt modelId="{26D03F59-2BD6-4302-A7EE-19DDC3727228}">
      <dgm:prSet phldrT="[Text]" custT="1"/>
      <dgm:spPr/>
      <dgm:t>
        <a:bodyPr/>
        <a:lstStyle/>
        <a:p>
          <a:r>
            <a:rPr lang="en-US" sz="2500" dirty="0" smtClean="0">
              <a:latin typeface="Arial" pitchFamily="34" charset="0"/>
              <a:cs typeface="Arial" pitchFamily="34" charset="0"/>
            </a:rPr>
            <a:t>Management Style</a:t>
          </a:r>
          <a:endParaRPr lang="en-US" sz="2500" dirty="0">
            <a:latin typeface="Arial" pitchFamily="34" charset="0"/>
            <a:cs typeface="Arial" pitchFamily="34" charset="0"/>
          </a:endParaRPr>
        </a:p>
      </dgm:t>
    </dgm:pt>
    <dgm:pt modelId="{878FAFC5-76B5-4019-837D-C1AFE3639F64}" type="parTrans" cxnId="{B026C189-DB15-42EA-BBA6-F1F037E6EBC2}">
      <dgm:prSet/>
      <dgm:spPr/>
      <dgm:t>
        <a:bodyPr/>
        <a:lstStyle/>
        <a:p>
          <a:endParaRPr lang="en-US"/>
        </a:p>
      </dgm:t>
    </dgm:pt>
    <dgm:pt modelId="{A80A6EEB-A6EE-4CEF-B8C0-29FA6785AB95}" type="sibTrans" cxnId="{B026C189-DB15-42EA-BBA6-F1F037E6EBC2}">
      <dgm:prSet/>
      <dgm:spPr/>
      <dgm:t>
        <a:bodyPr/>
        <a:lstStyle/>
        <a:p>
          <a:endParaRPr lang="en-US"/>
        </a:p>
      </dgm:t>
    </dgm:pt>
    <dgm:pt modelId="{4EBCB79B-64F8-4754-A175-E22F525B0157}">
      <dgm:prSet phldrT="[Text]"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Managers are well trained and good people managers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2451AAB8-8CDA-44F1-A373-9D32F19F083E}" type="parTrans" cxnId="{FF7E8BE4-9837-47E6-BC16-01112344EBF5}">
      <dgm:prSet/>
      <dgm:spPr/>
      <dgm:t>
        <a:bodyPr/>
        <a:lstStyle/>
        <a:p>
          <a:endParaRPr lang="en-US"/>
        </a:p>
      </dgm:t>
    </dgm:pt>
    <dgm:pt modelId="{8C536739-D3BB-496C-BB03-2DE5E4F47501}" type="sibTrans" cxnId="{FF7E8BE4-9837-47E6-BC16-01112344EBF5}">
      <dgm:prSet/>
      <dgm:spPr/>
      <dgm:t>
        <a:bodyPr/>
        <a:lstStyle/>
        <a:p>
          <a:endParaRPr lang="en-US"/>
        </a:p>
      </dgm:t>
    </dgm:pt>
    <dgm:pt modelId="{2EF5F251-875F-4BBD-B41F-A8B33373B682}">
      <dgm:prSet phldrT="[Text]" custT="1"/>
      <dgm:spPr/>
      <dgm:t>
        <a:bodyPr/>
        <a:lstStyle/>
        <a:p>
          <a:r>
            <a:rPr lang="en-US" sz="2300" dirty="0" smtClean="0">
              <a:latin typeface="Arial" pitchFamily="34" charset="0"/>
              <a:cs typeface="Arial" pitchFamily="34" charset="0"/>
            </a:rPr>
            <a:t>Communication</a:t>
          </a:r>
          <a:endParaRPr lang="en-US" sz="2300" dirty="0">
            <a:latin typeface="Arial" pitchFamily="34" charset="0"/>
            <a:cs typeface="Arial" pitchFamily="34" charset="0"/>
          </a:endParaRPr>
        </a:p>
      </dgm:t>
    </dgm:pt>
    <dgm:pt modelId="{534700AD-624A-46BD-B86E-59D8EB2F930F}" type="parTrans" cxnId="{FF0D49C9-8B69-4051-8CCE-3F4579A3BE3D}">
      <dgm:prSet/>
      <dgm:spPr/>
      <dgm:t>
        <a:bodyPr/>
        <a:lstStyle/>
        <a:p>
          <a:endParaRPr lang="en-US"/>
        </a:p>
      </dgm:t>
    </dgm:pt>
    <dgm:pt modelId="{37E06618-7807-42AB-B494-9A342F79582F}" type="sibTrans" cxnId="{FF0D49C9-8B69-4051-8CCE-3F4579A3BE3D}">
      <dgm:prSet/>
      <dgm:spPr/>
      <dgm:t>
        <a:bodyPr/>
        <a:lstStyle/>
        <a:p>
          <a:endParaRPr lang="en-US"/>
        </a:p>
      </dgm:t>
    </dgm:pt>
    <dgm:pt modelId="{C1887A79-1152-4E0D-8A10-C084440F9C75}">
      <dgm:prSet phldrT="[Text]"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Open communication between management and employees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4D6F93D6-F69E-4BE3-ADEF-89B07A33ACB2}" type="parTrans" cxnId="{B9E86E91-D1D4-47BB-BAF1-10BD695BA314}">
      <dgm:prSet/>
      <dgm:spPr/>
      <dgm:t>
        <a:bodyPr/>
        <a:lstStyle/>
        <a:p>
          <a:endParaRPr lang="en-US"/>
        </a:p>
      </dgm:t>
    </dgm:pt>
    <dgm:pt modelId="{1249A0B6-25C4-4850-8592-40A40DF127DC}" type="sibTrans" cxnId="{B9E86E91-D1D4-47BB-BAF1-10BD695BA314}">
      <dgm:prSet/>
      <dgm:spPr/>
      <dgm:t>
        <a:bodyPr/>
        <a:lstStyle/>
        <a:p>
          <a:endParaRPr lang="en-US"/>
        </a:p>
      </dgm:t>
    </dgm:pt>
    <dgm:pt modelId="{33DEA34F-D4A3-4690-9016-92B67DAF2399}">
      <dgm:prSet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Bullying, harassment, and discrimination are not tolerated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1FF54331-8289-49BC-AD6D-C043F9120D66}" type="parTrans" cxnId="{0D0BFF5E-0D95-47F4-9A42-5386295F4664}">
      <dgm:prSet/>
      <dgm:spPr/>
      <dgm:t>
        <a:bodyPr/>
        <a:lstStyle/>
        <a:p>
          <a:endParaRPr lang="en-US"/>
        </a:p>
      </dgm:t>
    </dgm:pt>
    <dgm:pt modelId="{1C358884-6F62-479B-8064-C387C9F753B8}" type="sibTrans" cxnId="{0D0BFF5E-0D95-47F4-9A42-5386295F4664}">
      <dgm:prSet/>
      <dgm:spPr/>
      <dgm:t>
        <a:bodyPr/>
        <a:lstStyle/>
        <a:p>
          <a:endParaRPr lang="en-US"/>
        </a:p>
      </dgm:t>
    </dgm:pt>
    <dgm:pt modelId="{51B251EC-2F97-4AF9-8EB5-8DD16E1AE653}">
      <dgm:prSet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Not a high-stress environment; no hostility or conflict</a:t>
          </a:r>
          <a:endParaRPr lang="en-US" sz="1500" dirty="0"/>
        </a:p>
      </dgm:t>
    </dgm:pt>
    <dgm:pt modelId="{FF367991-21FA-4FD0-B298-31E81709E57A}" type="parTrans" cxnId="{C4B7DCC3-21BD-4915-A45C-693E1C1D1CE5}">
      <dgm:prSet/>
      <dgm:spPr/>
      <dgm:t>
        <a:bodyPr/>
        <a:lstStyle/>
        <a:p>
          <a:endParaRPr lang="en-US"/>
        </a:p>
      </dgm:t>
    </dgm:pt>
    <dgm:pt modelId="{28BA99BC-9BDA-45C2-AFCA-81A982255A91}" type="sibTrans" cxnId="{C4B7DCC3-21BD-4915-A45C-693E1C1D1CE5}">
      <dgm:prSet/>
      <dgm:spPr/>
      <dgm:t>
        <a:bodyPr/>
        <a:lstStyle/>
        <a:p>
          <a:endParaRPr lang="en-US"/>
        </a:p>
      </dgm:t>
    </dgm:pt>
    <dgm:pt modelId="{8778D5C2-20FD-48C3-A813-C047201F9CFB}">
      <dgm:prSet phldrT="[Text]"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Employees are not blamed or punished for mistakes</a:t>
          </a:r>
          <a:endParaRPr lang="en-US" sz="1500" dirty="0"/>
        </a:p>
      </dgm:t>
    </dgm:pt>
    <dgm:pt modelId="{C19684ED-284D-43F2-A67F-FF5539218407}" type="parTrans" cxnId="{4D71F72E-18C3-4459-8100-C79D6E97A2D6}">
      <dgm:prSet/>
      <dgm:spPr/>
      <dgm:t>
        <a:bodyPr/>
        <a:lstStyle/>
        <a:p>
          <a:endParaRPr lang="en-US"/>
        </a:p>
      </dgm:t>
    </dgm:pt>
    <dgm:pt modelId="{CE964253-1482-4665-9AB5-089B0BCFDEEC}" type="sibTrans" cxnId="{4D71F72E-18C3-4459-8100-C79D6E97A2D6}">
      <dgm:prSet/>
      <dgm:spPr/>
      <dgm:t>
        <a:bodyPr/>
        <a:lstStyle/>
        <a:p>
          <a:endParaRPr lang="en-US"/>
        </a:p>
      </dgm:t>
    </dgm:pt>
    <dgm:pt modelId="{20DA6E6B-A421-45C6-B315-595C11A47EA5}">
      <dgm:prSet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Human resource professionals and managers are approachable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B851DE2A-DF4A-4D98-92AD-1E7962EB9E8E}" type="parTrans" cxnId="{49551E68-2300-4922-8458-C838448EC80B}">
      <dgm:prSet/>
      <dgm:spPr/>
      <dgm:t>
        <a:bodyPr/>
        <a:lstStyle/>
        <a:p>
          <a:endParaRPr lang="en-US"/>
        </a:p>
      </dgm:t>
    </dgm:pt>
    <dgm:pt modelId="{2CC2AE50-C5FE-4FF8-AD24-952188FC759F}" type="sibTrans" cxnId="{49551E68-2300-4922-8458-C838448EC80B}">
      <dgm:prSet/>
      <dgm:spPr/>
      <dgm:t>
        <a:bodyPr/>
        <a:lstStyle/>
        <a:p>
          <a:endParaRPr lang="en-US"/>
        </a:p>
      </dgm:t>
    </dgm:pt>
    <dgm:pt modelId="{BF52CEF5-DF4A-449F-A3FC-D2C88969CACD}">
      <dgm:prSet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Discussions are kept confidential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809693F1-CFB4-4B16-9421-93B7BFF3C2EB}" type="parTrans" cxnId="{87173CB3-E7F4-42D9-8612-C2AC629BB669}">
      <dgm:prSet/>
      <dgm:spPr/>
      <dgm:t>
        <a:bodyPr/>
        <a:lstStyle/>
        <a:p>
          <a:endParaRPr lang="en-US"/>
        </a:p>
      </dgm:t>
    </dgm:pt>
    <dgm:pt modelId="{514200C8-1BAA-44DE-ADCB-63E31FE15D99}" type="sibTrans" cxnId="{87173CB3-E7F4-42D9-8612-C2AC629BB669}">
      <dgm:prSet/>
      <dgm:spPr/>
      <dgm:t>
        <a:bodyPr/>
        <a:lstStyle/>
        <a:p>
          <a:endParaRPr lang="en-US"/>
        </a:p>
      </dgm:t>
    </dgm:pt>
    <dgm:pt modelId="{3259FF34-3420-4815-BD38-2B1A676FF6EC}">
      <dgm:prSet phldrT="[Text]" custT="1"/>
      <dgm:spPr/>
      <dgm:t>
        <a:bodyPr/>
        <a:lstStyle/>
        <a:p>
          <a:r>
            <a:rPr lang="en-US" sz="1500" dirty="0" smtClean="0">
              <a:latin typeface="Arial" pitchFamily="34" charset="0"/>
              <a:cs typeface="Arial" pitchFamily="34" charset="0"/>
            </a:rPr>
            <a:t>Managers are not  autocratic, authoritarian, controlling, and aggressive</a:t>
          </a:r>
          <a:endParaRPr lang="en-US" sz="1500" dirty="0">
            <a:latin typeface="Arial" pitchFamily="34" charset="0"/>
            <a:cs typeface="Arial" pitchFamily="34" charset="0"/>
          </a:endParaRPr>
        </a:p>
      </dgm:t>
    </dgm:pt>
    <dgm:pt modelId="{2F76C71B-5DE1-46DF-AC75-2F579C93E842}" type="parTrans" cxnId="{7707BBED-D09D-4E77-A84B-6EA76B802F54}">
      <dgm:prSet/>
      <dgm:spPr/>
      <dgm:t>
        <a:bodyPr/>
        <a:lstStyle/>
        <a:p>
          <a:endParaRPr lang="en-US"/>
        </a:p>
      </dgm:t>
    </dgm:pt>
    <dgm:pt modelId="{243339EC-48E9-4A06-9F7F-80BA23BD088F}" type="sibTrans" cxnId="{7707BBED-D09D-4E77-A84B-6EA76B802F54}">
      <dgm:prSet/>
      <dgm:spPr/>
      <dgm:t>
        <a:bodyPr/>
        <a:lstStyle/>
        <a:p>
          <a:endParaRPr lang="en-US"/>
        </a:p>
      </dgm:t>
    </dgm:pt>
    <dgm:pt modelId="{D542074C-3195-4BF0-8D21-7F8B8EE59907}" type="pres">
      <dgm:prSet presAssocID="{D7F11B58-7570-49DF-88CF-40B71A7DDB4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420C26-F51A-475F-9107-4492591B3B80}" type="pres">
      <dgm:prSet presAssocID="{6CCE445D-A843-4C23-8E52-77C57FE8286E}" presName="linNode" presStyleCnt="0"/>
      <dgm:spPr/>
    </dgm:pt>
    <dgm:pt modelId="{94B79BE4-CC55-4229-BC03-986C0886CCB0}" type="pres">
      <dgm:prSet presAssocID="{6CCE445D-A843-4C23-8E52-77C57FE8286E}" presName="parentText" presStyleLbl="node1" presStyleIdx="0" presStyleCnt="3" custScaleX="122761" custScaleY="1210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EB3A77-AE6E-4D9C-A4CB-66EDBD9564BC}" type="pres">
      <dgm:prSet presAssocID="{6CCE445D-A843-4C23-8E52-77C57FE8286E}" presName="descendantText" presStyleLbl="alignAccFollowNode1" presStyleIdx="0" presStyleCnt="3" custScaleX="141235" custScaleY="125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69D648-B944-4EF1-876D-6F3C9C6DDD97}" type="pres">
      <dgm:prSet presAssocID="{8BDCBDCA-1360-4670-A3BB-363DDDB62D42}" presName="sp" presStyleCnt="0"/>
      <dgm:spPr/>
    </dgm:pt>
    <dgm:pt modelId="{A7751B31-0CCD-44F9-89EB-8D8884544B57}" type="pres">
      <dgm:prSet presAssocID="{26D03F59-2BD6-4302-A7EE-19DDC3727228}" presName="linNode" presStyleCnt="0"/>
      <dgm:spPr/>
    </dgm:pt>
    <dgm:pt modelId="{90147912-5670-4D73-AD69-CA0A2C1FE53D}" type="pres">
      <dgm:prSet presAssocID="{26D03F59-2BD6-4302-A7EE-19DDC3727228}" presName="parentText" presStyleLbl="node1" presStyleIdx="1" presStyleCnt="3" custScaleX="123650" custScaleY="1051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08D60-4BCD-44A0-B4CC-A686B27C135A}" type="pres">
      <dgm:prSet presAssocID="{26D03F59-2BD6-4302-A7EE-19DDC3727228}" presName="descendantText" presStyleLbl="alignAccFollowNode1" presStyleIdx="1" presStyleCnt="3" custScaleX="141235" custScaleY="140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3616A-43C5-4A29-A08C-B70A925A7C41}" type="pres">
      <dgm:prSet presAssocID="{A80A6EEB-A6EE-4CEF-B8C0-29FA6785AB95}" presName="sp" presStyleCnt="0"/>
      <dgm:spPr/>
    </dgm:pt>
    <dgm:pt modelId="{85CE3FBC-7CDD-4AB5-81C0-6A942146496B}" type="pres">
      <dgm:prSet presAssocID="{2EF5F251-875F-4BBD-B41F-A8B33373B682}" presName="linNode" presStyleCnt="0"/>
      <dgm:spPr/>
    </dgm:pt>
    <dgm:pt modelId="{76466868-607B-4F39-8BCB-E60660D52B83}" type="pres">
      <dgm:prSet presAssocID="{2EF5F251-875F-4BBD-B41F-A8B33373B682}" presName="parentText" presStyleLbl="node1" presStyleIdx="2" presStyleCnt="3" custScaleX="109365" custScaleY="1102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67FB9-7603-4612-B597-F21499DCE612}" type="pres">
      <dgm:prSet presAssocID="{2EF5F251-875F-4BBD-B41F-A8B33373B682}" presName="descendantText" presStyleLbl="alignAccFollowNode1" presStyleIdx="2" presStyleCnt="3" custScaleX="125312" custScaleY="126096" custLinFactNeighborX="3744" custLinFactNeighborY="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26C189-DB15-42EA-BBA6-F1F037E6EBC2}" srcId="{D7F11B58-7570-49DF-88CF-40B71A7DDB4C}" destId="{26D03F59-2BD6-4302-A7EE-19DDC3727228}" srcOrd="1" destOrd="0" parTransId="{878FAFC5-76B5-4019-837D-C1AFE3639F64}" sibTransId="{A80A6EEB-A6EE-4CEF-B8C0-29FA6785AB95}"/>
    <dgm:cxn modelId="{8F0FD3D8-BE04-42C8-8D52-8466D42E5F9D}" type="presOf" srcId="{C1887A79-1152-4E0D-8A10-C084440F9C75}" destId="{DA267FB9-7603-4612-B597-F21499DCE612}" srcOrd="0" destOrd="0" presId="urn:microsoft.com/office/officeart/2005/8/layout/vList5"/>
    <dgm:cxn modelId="{B92A07D2-F79E-407F-B2E4-D5F1B06B6143}" type="presOf" srcId="{26D03F59-2BD6-4302-A7EE-19DDC3727228}" destId="{90147912-5670-4D73-AD69-CA0A2C1FE53D}" srcOrd="0" destOrd="0" presId="urn:microsoft.com/office/officeart/2005/8/layout/vList5"/>
    <dgm:cxn modelId="{45BEBC54-344B-49FE-80CB-CCA7C127DD9A}" type="presOf" srcId="{51B251EC-2F97-4AF9-8EB5-8DD16E1AE653}" destId="{9CEB3A77-AE6E-4D9C-A4CB-66EDBD9564BC}" srcOrd="0" destOrd="2" presId="urn:microsoft.com/office/officeart/2005/8/layout/vList5"/>
    <dgm:cxn modelId="{FF0D49C9-8B69-4051-8CCE-3F4579A3BE3D}" srcId="{D7F11B58-7570-49DF-88CF-40B71A7DDB4C}" destId="{2EF5F251-875F-4BBD-B41F-A8B33373B682}" srcOrd="2" destOrd="0" parTransId="{534700AD-624A-46BD-B86E-59D8EB2F930F}" sibTransId="{37E06618-7807-42AB-B494-9A342F79582F}"/>
    <dgm:cxn modelId="{FF7E8BE4-9837-47E6-BC16-01112344EBF5}" srcId="{26D03F59-2BD6-4302-A7EE-19DDC3727228}" destId="{4EBCB79B-64F8-4754-A175-E22F525B0157}" srcOrd="0" destOrd="0" parTransId="{2451AAB8-8CDA-44F1-A373-9D32F19F083E}" sibTransId="{8C536739-D3BB-496C-BB03-2DE5E4F47501}"/>
    <dgm:cxn modelId="{DABE2C87-8882-4905-B481-FEFEAF731C0C}" srcId="{6CCE445D-A843-4C23-8E52-77C57FE8286E}" destId="{59ED3DD3-53A8-483F-84C1-600E03F5AB8F}" srcOrd="0" destOrd="0" parTransId="{95EA9C24-2CBE-432A-BDF9-58BC3BAE653E}" sibTransId="{030230DE-8F44-4E75-8D0F-B2A0B15C3266}"/>
    <dgm:cxn modelId="{6587EB69-F66B-4E92-9726-42D86080E8BD}" type="presOf" srcId="{20DA6E6B-A421-45C6-B315-595C11A47EA5}" destId="{DA267FB9-7603-4612-B597-F21499DCE612}" srcOrd="0" destOrd="1" presId="urn:microsoft.com/office/officeart/2005/8/layout/vList5"/>
    <dgm:cxn modelId="{2A86067F-ACAF-47BB-8972-C1A53DFE7637}" type="presOf" srcId="{59ED3DD3-53A8-483F-84C1-600E03F5AB8F}" destId="{9CEB3A77-AE6E-4D9C-A4CB-66EDBD9564BC}" srcOrd="0" destOrd="0" presId="urn:microsoft.com/office/officeart/2005/8/layout/vList5"/>
    <dgm:cxn modelId="{7707BBED-D09D-4E77-A84B-6EA76B802F54}" srcId="{26D03F59-2BD6-4302-A7EE-19DDC3727228}" destId="{3259FF34-3420-4815-BD38-2B1A676FF6EC}" srcOrd="1" destOrd="0" parTransId="{2F76C71B-5DE1-46DF-AC75-2F579C93E842}" sibTransId="{243339EC-48E9-4A06-9F7F-80BA23BD088F}"/>
    <dgm:cxn modelId="{46885196-DA1F-48E8-B1DC-AEC2D713952F}" type="presOf" srcId="{8778D5C2-20FD-48C3-A813-C047201F9CFB}" destId="{DB608D60-4BCD-44A0-B4CC-A686B27C135A}" srcOrd="0" destOrd="2" presId="urn:microsoft.com/office/officeart/2005/8/layout/vList5"/>
    <dgm:cxn modelId="{49551E68-2300-4922-8458-C838448EC80B}" srcId="{2EF5F251-875F-4BBD-B41F-A8B33373B682}" destId="{20DA6E6B-A421-45C6-B315-595C11A47EA5}" srcOrd="1" destOrd="0" parTransId="{B851DE2A-DF4A-4D98-92AD-1E7962EB9E8E}" sibTransId="{2CC2AE50-C5FE-4FF8-AD24-952188FC759F}"/>
    <dgm:cxn modelId="{87173CB3-E7F4-42D9-8612-C2AC629BB669}" srcId="{2EF5F251-875F-4BBD-B41F-A8B33373B682}" destId="{BF52CEF5-DF4A-449F-A3FC-D2C88969CACD}" srcOrd="2" destOrd="0" parTransId="{809693F1-CFB4-4B16-9421-93B7BFF3C2EB}" sibTransId="{514200C8-1BAA-44DE-ADCB-63E31FE15D99}"/>
    <dgm:cxn modelId="{B9E86E91-D1D4-47BB-BAF1-10BD695BA314}" srcId="{2EF5F251-875F-4BBD-B41F-A8B33373B682}" destId="{C1887A79-1152-4E0D-8A10-C084440F9C75}" srcOrd="0" destOrd="0" parTransId="{4D6F93D6-F69E-4BE3-ADEF-89B07A33ACB2}" sibTransId="{1249A0B6-25C4-4850-8592-40A40DF127DC}"/>
    <dgm:cxn modelId="{5738459C-F156-4ABB-B899-E7F7724CDEBB}" type="presOf" srcId="{2EF5F251-875F-4BBD-B41F-A8B33373B682}" destId="{76466868-607B-4F39-8BCB-E60660D52B83}" srcOrd="0" destOrd="0" presId="urn:microsoft.com/office/officeart/2005/8/layout/vList5"/>
    <dgm:cxn modelId="{66B4F504-C14D-4CA6-85E3-5C402486BD5E}" type="presOf" srcId="{6CCE445D-A843-4C23-8E52-77C57FE8286E}" destId="{94B79BE4-CC55-4229-BC03-986C0886CCB0}" srcOrd="0" destOrd="0" presId="urn:microsoft.com/office/officeart/2005/8/layout/vList5"/>
    <dgm:cxn modelId="{B4794EE7-1CD6-4B14-83B9-966FCB846AC9}" type="presOf" srcId="{33DEA34F-D4A3-4690-9016-92B67DAF2399}" destId="{9CEB3A77-AE6E-4D9C-A4CB-66EDBD9564BC}" srcOrd="0" destOrd="1" presId="urn:microsoft.com/office/officeart/2005/8/layout/vList5"/>
    <dgm:cxn modelId="{99BCDA72-D3C0-4A36-B4D5-0DA7BE8C4C7F}" type="presOf" srcId="{3259FF34-3420-4815-BD38-2B1A676FF6EC}" destId="{DB608D60-4BCD-44A0-B4CC-A686B27C135A}" srcOrd="0" destOrd="1" presId="urn:microsoft.com/office/officeart/2005/8/layout/vList5"/>
    <dgm:cxn modelId="{FD999A19-1134-4CB8-89B2-648287F9B91C}" type="presOf" srcId="{D7F11B58-7570-49DF-88CF-40B71A7DDB4C}" destId="{D542074C-3195-4BF0-8D21-7F8B8EE59907}" srcOrd="0" destOrd="0" presId="urn:microsoft.com/office/officeart/2005/8/layout/vList5"/>
    <dgm:cxn modelId="{4D71F72E-18C3-4459-8100-C79D6E97A2D6}" srcId="{26D03F59-2BD6-4302-A7EE-19DDC3727228}" destId="{8778D5C2-20FD-48C3-A813-C047201F9CFB}" srcOrd="2" destOrd="0" parTransId="{C19684ED-284D-43F2-A67F-FF5539218407}" sibTransId="{CE964253-1482-4665-9AB5-089B0BCFDEEC}"/>
    <dgm:cxn modelId="{C4B7DCC3-21BD-4915-A45C-693E1C1D1CE5}" srcId="{6CCE445D-A843-4C23-8E52-77C57FE8286E}" destId="{51B251EC-2F97-4AF9-8EB5-8DD16E1AE653}" srcOrd="2" destOrd="0" parTransId="{FF367991-21FA-4FD0-B298-31E81709E57A}" sibTransId="{28BA99BC-9BDA-45C2-AFCA-81A982255A91}"/>
    <dgm:cxn modelId="{95C7E621-65EB-464F-B086-6B875DD7E873}" type="presOf" srcId="{4EBCB79B-64F8-4754-A175-E22F525B0157}" destId="{DB608D60-4BCD-44A0-B4CC-A686B27C135A}" srcOrd="0" destOrd="0" presId="urn:microsoft.com/office/officeart/2005/8/layout/vList5"/>
    <dgm:cxn modelId="{0B50FD8C-4E0D-4FD4-8A69-2AA50D145756}" type="presOf" srcId="{BF52CEF5-DF4A-449F-A3FC-D2C88969CACD}" destId="{DA267FB9-7603-4612-B597-F21499DCE612}" srcOrd="0" destOrd="2" presId="urn:microsoft.com/office/officeart/2005/8/layout/vList5"/>
    <dgm:cxn modelId="{0D0BFF5E-0D95-47F4-9A42-5386295F4664}" srcId="{6CCE445D-A843-4C23-8E52-77C57FE8286E}" destId="{33DEA34F-D4A3-4690-9016-92B67DAF2399}" srcOrd="1" destOrd="0" parTransId="{1FF54331-8289-49BC-AD6D-C043F9120D66}" sibTransId="{1C358884-6F62-479B-8064-C387C9F753B8}"/>
    <dgm:cxn modelId="{41F5853D-3B94-4C45-9035-5578C25AE16B}" srcId="{D7F11B58-7570-49DF-88CF-40B71A7DDB4C}" destId="{6CCE445D-A843-4C23-8E52-77C57FE8286E}" srcOrd="0" destOrd="0" parTransId="{DDBDA929-2D21-4D7B-940D-A15352A3AE4C}" sibTransId="{8BDCBDCA-1360-4670-A3BB-363DDDB62D42}"/>
    <dgm:cxn modelId="{B5A8B5F0-27A2-44EB-ACA0-B9A7BFAB39F0}" type="presParOf" srcId="{D542074C-3195-4BF0-8D21-7F8B8EE59907}" destId="{D3420C26-F51A-475F-9107-4492591B3B80}" srcOrd="0" destOrd="0" presId="urn:microsoft.com/office/officeart/2005/8/layout/vList5"/>
    <dgm:cxn modelId="{0CF98AA9-02A6-412B-A739-53AA43C9DB9E}" type="presParOf" srcId="{D3420C26-F51A-475F-9107-4492591B3B80}" destId="{94B79BE4-CC55-4229-BC03-986C0886CCB0}" srcOrd="0" destOrd="0" presId="urn:microsoft.com/office/officeart/2005/8/layout/vList5"/>
    <dgm:cxn modelId="{A54BED04-BB0C-4133-8555-5E9EE4D40855}" type="presParOf" srcId="{D3420C26-F51A-475F-9107-4492591B3B80}" destId="{9CEB3A77-AE6E-4D9C-A4CB-66EDBD9564BC}" srcOrd="1" destOrd="0" presId="urn:microsoft.com/office/officeart/2005/8/layout/vList5"/>
    <dgm:cxn modelId="{526DD827-689D-4119-9D60-9C764F9FE9C1}" type="presParOf" srcId="{D542074C-3195-4BF0-8D21-7F8B8EE59907}" destId="{7269D648-B944-4EF1-876D-6F3C9C6DDD97}" srcOrd="1" destOrd="0" presId="urn:microsoft.com/office/officeart/2005/8/layout/vList5"/>
    <dgm:cxn modelId="{89EB5689-A96F-420E-B09B-86914E091F90}" type="presParOf" srcId="{D542074C-3195-4BF0-8D21-7F8B8EE59907}" destId="{A7751B31-0CCD-44F9-89EB-8D8884544B57}" srcOrd="2" destOrd="0" presId="urn:microsoft.com/office/officeart/2005/8/layout/vList5"/>
    <dgm:cxn modelId="{686D0E95-8D9D-480F-8C15-5A93DCB497B6}" type="presParOf" srcId="{A7751B31-0CCD-44F9-89EB-8D8884544B57}" destId="{90147912-5670-4D73-AD69-CA0A2C1FE53D}" srcOrd="0" destOrd="0" presId="urn:microsoft.com/office/officeart/2005/8/layout/vList5"/>
    <dgm:cxn modelId="{B5B4FF42-8B51-4423-93F6-5073E44E180D}" type="presParOf" srcId="{A7751B31-0CCD-44F9-89EB-8D8884544B57}" destId="{DB608D60-4BCD-44A0-B4CC-A686B27C135A}" srcOrd="1" destOrd="0" presId="urn:microsoft.com/office/officeart/2005/8/layout/vList5"/>
    <dgm:cxn modelId="{74A8E775-C34F-477E-A624-FFED5BAE8156}" type="presParOf" srcId="{D542074C-3195-4BF0-8D21-7F8B8EE59907}" destId="{9E43616A-43C5-4A29-A08C-B70A925A7C41}" srcOrd="3" destOrd="0" presId="urn:microsoft.com/office/officeart/2005/8/layout/vList5"/>
    <dgm:cxn modelId="{CE9DD998-1858-43DF-9C18-897ED5D6F292}" type="presParOf" srcId="{D542074C-3195-4BF0-8D21-7F8B8EE59907}" destId="{85CE3FBC-7CDD-4AB5-81C0-6A942146496B}" srcOrd="4" destOrd="0" presId="urn:microsoft.com/office/officeart/2005/8/layout/vList5"/>
    <dgm:cxn modelId="{90304F41-03A4-45B8-B080-1785A891ED20}" type="presParOf" srcId="{85CE3FBC-7CDD-4AB5-81C0-6A942146496B}" destId="{76466868-607B-4F39-8BCB-E60660D52B83}" srcOrd="0" destOrd="0" presId="urn:microsoft.com/office/officeart/2005/8/layout/vList5"/>
    <dgm:cxn modelId="{67A67AED-C3BF-4424-B121-1DE45852536C}" type="presParOf" srcId="{85CE3FBC-7CDD-4AB5-81C0-6A942146496B}" destId="{DA267FB9-7603-4612-B597-F21499DCE6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B3A77-AE6E-4D9C-A4CB-66EDBD9564BC}">
      <dsp:nvSpPr>
        <dsp:cNvPr id="0" name=""/>
        <dsp:cNvSpPr/>
      </dsp:nvSpPr>
      <dsp:spPr>
        <a:xfrm rot="5400000">
          <a:off x="4481446" y="-1906144"/>
          <a:ext cx="1441590" cy="526021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Workloads are monitored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“Face time” does not equal better job performance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Overtime is compensated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 rot="-5400000">
        <a:off x="2572133" y="73542"/>
        <a:ext cx="5189845" cy="1300844"/>
      </dsp:txXfrm>
    </dsp:sp>
    <dsp:sp modelId="{94B79BE4-CC55-4229-BC03-986C0886CCB0}">
      <dsp:nvSpPr>
        <dsp:cNvPr id="0" name=""/>
        <dsp:cNvSpPr/>
      </dsp:nvSpPr>
      <dsp:spPr>
        <a:xfrm>
          <a:off x="289" y="2222"/>
          <a:ext cx="2571842" cy="144348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itchFamily="34" charset="0"/>
              <a:cs typeface="Arial" pitchFamily="34" charset="0"/>
            </a:rPr>
            <a:t>Workload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70754" y="72687"/>
        <a:ext cx="2430912" cy="1302555"/>
      </dsp:txXfrm>
    </dsp:sp>
    <dsp:sp modelId="{DB608D60-4BCD-44A0-B4CC-A686B27C135A}">
      <dsp:nvSpPr>
        <dsp:cNvPr id="0" name=""/>
        <dsp:cNvSpPr/>
      </dsp:nvSpPr>
      <dsp:spPr>
        <a:xfrm rot="5400000">
          <a:off x="4532734" y="-425287"/>
          <a:ext cx="1372718" cy="52584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Flexible work arrangements exist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 rot="-5400000">
        <a:off x="2589878" y="1584580"/>
        <a:ext cx="5191421" cy="1238696"/>
      </dsp:txXfrm>
    </dsp:sp>
    <dsp:sp modelId="{90147912-5670-4D73-AD69-CA0A2C1FE53D}">
      <dsp:nvSpPr>
        <dsp:cNvPr id="0" name=""/>
        <dsp:cNvSpPr/>
      </dsp:nvSpPr>
      <dsp:spPr>
        <a:xfrm>
          <a:off x="289" y="1532022"/>
          <a:ext cx="2589587" cy="134381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itchFamily="34" charset="0"/>
              <a:cs typeface="Arial" pitchFamily="34" charset="0"/>
            </a:rPr>
            <a:t>Work Scheduling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65889" y="1597622"/>
        <a:ext cx="2458387" cy="1212613"/>
      </dsp:txXfrm>
    </dsp:sp>
    <dsp:sp modelId="{DA267FB9-7603-4612-B597-F21499DCE612}">
      <dsp:nvSpPr>
        <dsp:cNvPr id="0" name=""/>
        <dsp:cNvSpPr/>
      </dsp:nvSpPr>
      <dsp:spPr>
        <a:xfrm rot="5400000">
          <a:off x="4484340" y="1061406"/>
          <a:ext cx="1449834" cy="525671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Work-life balance is promoted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Employees encouraged to take vacation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Arial" pitchFamily="34" charset="0"/>
              <a:cs typeface="Arial" pitchFamily="34" charset="0"/>
            </a:rPr>
            <a:t>Employees not expected to respond to e-mail 24/7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 rot="-5400000">
        <a:off x="2580901" y="3035621"/>
        <a:ext cx="5185938" cy="1308284"/>
      </dsp:txXfrm>
    </dsp:sp>
    <dsp:sp modelId="{76466868-607B-4F39-8BCB-E60660D52B83}">
      <dsp:nvSpPr>
        <dsp:cNvPr id="0" name=""/>
        <dsp:cNvSpPr/>
      </dsp:nvSpPr>
      <dsp:spPr>
        <a:xfrm>
          <a:off x="289" y="2962149"/>
          <a:ext cx="2580610" cy="1455227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itchFamily="34" charset="0"/>
              <a:cs typeface="Arial" pitchFamily="34" charset="0"/>
            </a:rPr>
            <a:t>Work-Life Balance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71327" y="3033187"/>
        <a:ext cx="2438534" cy="1313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EB3A77-AE6E-4D9C-A4CB-66EDBD9564BC}">
      <dsp:nvSpPr>
        <dsp:cNvPr id="0" name=""/>
        <dsp:cNvSpPr/>
      </dsp:nvSpPr>
      <dsp:spPr>
        <a:xfrm rot="5400000">
          <a:off x="4603342" y="-1902421"/>
          <a:ext cx="1207968" cy="52653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People are friendly, empathetic, understanding, and supportive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Bullying, harassment, and discrimination are not tolerated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Not a high-stress environment; no hostility or conflict</a:t>
          </a:r>
          <a:endParaRPr lang="en-US" sz="1500" kern="1200" dirty="0"/>
        </a:p>
      </dsp:txBody>
      <dsp:txXfrm rot="-5400000">
        <a:off x="2574646" y="185243"/>
        <a:ext cx="5206392" cy="1090032"/>
      </dsp:txXfrm>
    </dsp:sp>
    <dsp:sp modelId="{94B79BE4-CC55-4229-BC03-986C0886CCB0}">
      <dsp:nvSpPr>
        <dsp:cNvPr id="0" name=""/>
        <dsp:cNvSpPr/>
      </dsp:nvSpPr>
      <dsp:spPr>
        <a:xfrm>
          <a:off x="289" y="1508"/>
          <a:ext cx="2574356" cy="14575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itchFamily="34" charset="0"/>
              <a:cs typeface="Arial" pitchFamily="34" charset="0"/>
            </a:rPr>
            <a:t>Work Environment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71438" y="72657"/>
        <a:ext cx="2432058" cy="1315202"/>
      </dsp:txXfrm>
    </dsp:sp>
    <dsp:sp modelId="{DB608D60-4BCD-44A0-B4CC-A686B27C135A}">
      <dsp:nvSpPr>
        <dsp:cNvPr id="0" name=""/>
        <dsp:cNvSpPr/>
      </dsp:nvSpPr>
      <dsp:spPr>
        <a:xfrm rot="5400000">
          <a:off x="4539974" y="-430872"/>
          <a:ext cx="1358238" cy="52584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Managers are well trained and good people managers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Managers are not  autocratic, authoritarian, controlling, and aggressive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Employees are not blamed or punished for mistakes</a:t>
          </a:r>
          <a:endParaRPr lang="en-US" sz="1500" kern="1200" dirty="0"/>
        </a:p>
      </dsp:txBody>
      <dsp:txXfrm rot="-5400000">
        <a:off x="2589877" y="1585529"/>
        <a:ext cx="5192128" cy="1225630"/>
      </dsp:txXfrm>
    </dsp:sp>
    <dsp:sp modelId="{90147912-5670-4D73-AD69-CA0A2C1FE53D}">
      <dsp:nvSpPr>
        <dsp:cNvPr id="0" name=""/>
        <dsp:cNvSpPr/>
      </dsp:nvSpPr>
      <dsp:spPr>
        <a:xfrm>
          <a:off x="289" y="1565228"/>
          <a:ext cx="2589587" cy="126623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Arial" pitchFamily="34" charset="0"/>
              <a:cs typeface="Arial" pitchFamily="34" charset="0"/>
            </a:rPr>
            <a:t>Management Style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62101" y="1627040"/>
        <a:ext cx="2465963" cy="1142607"/>
      </dsp:txXfrm>
    </dsp:sp>
    <dsp:sp modelId="{DA267FB9-7603-4612-B597-F21499DCE612}">
      <dsp:nvSpPr>
        <dsp:cNvPr id="0" name=""/>
        <dsp:cNvSpPr/>
      </dsp:nvSpPr>
      <dsp:spPr>
        <a:xfrm rot="5400000">
          <a:off x="4610235" y="976588"/>
          <a:ext cx="1214876" cy="526185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Open communication between management and employees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Human resource professionals and managers are approachable</a:t>
          </a:r>
          <a:endParaRPr lang="en-US" sz="1500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itchFamily="34" charset="0"/>
              <a:cs typeface="Arial" pitchFamily="34" charset="0"/>
            </a:rPr>
            <a:t>Discussions are kept confidential</a:t>
          </a:r>
          <a:endParaRPr lang="en-US" sz="1500" kern="1200" dirty="0">
            <a:latin typeface="Arial" pitchFamily="34" charset="0"/>
            <a:cs typeface="Arial" pitchFamily="34" charset="0"/>
          </a:endParaRPr>
        </a:p>
      </dsp:txBody>
      <dsp:txXfrm rot="-5400000">
        <a:off x="2586748" y="3059381"/>
        <a:ext cx="5202547" cy="1096266"/>
      </dsp:txXfrm>
    </dsp:sp>
    <dsp:sp modelId="{76466868-607B-4F39-8BCB-E60660D52B83}">
      <dsp:nvSpPr>
        <dsp:cNvPr id="0" name=""/>
        <dsp:cNvSpPr/>
      </dsp:nvSpPr>
      <dsp:spPr>
        <a:xfrm>
          <a:off x="289" y="2937679"/>
          <a:ext cx="2583133" cy="1328012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latin typeface="Arial" pitchFamily="34" charset="0"/>
              <a:cs typeface="Arial" pitchFamily="34" charset="0"/>
            </a:rPr>
            <a:t>Communication</a:t>
          </a:r>
          <a:endParaRPr lang="en-US" sz="2300" kern="1200" dirty="0">
            <a:latin typeface="Arial" pitchFamily="34" charset="0"/>
            <a:cs typeface="Arial" pitchFamily="34" charset="0"/>
          </a:endParaRPr>
        </a:p>
      </dsp:txBody>
      <dsp:txXfrm>
        <a:off x="65117" y="3002507"/>
        <a:ext cx="2453477" cy="119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8940AEC5-CBB0-4A8C-BEF3-0166EA92CAE1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0403FED3-E210-46ED-AE1B-1DB91414B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46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E4AA83-7AF1-4C7C-88F8-1D4D2573EE01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7FE0E3-665D-4820-A616-D8740CC9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6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72" charset="-128"/>
        <a:cs typeface="Geneva" pitchFamily="-7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72" charset="-128"/>
        <a:cs typeface="Geneva" pitchFamily="-7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pitchFamily="-72" charset="-128"/>
        <a:cs typeface="Geneva" pitchFamily="-72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95176" y="683914"/>
            <a:ext cx="3667648" cy="275452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829" y="3811048"/>
            <a:ext cx="5812343" cy="4785821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226245" indent="-226245">
              <a:defRPr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982">
              <a:lnSpc>
                <a:spcPct val="114000"/>
              </a:lnSpc>
              <a:spcBef>
                <a:spcPts val="0"/>
              </a:spcBef>
              <a:defRPr/>
            </a:pPr>
            <a:r>
              <a:rPr lang="en-US" sz="1600" i="1" dirty="0">
                <a:ea typeface="+mn-ea"/>
                <a:cs typeface="+mn-cs"/>
              </a:rPr>
              <a:t>Definition: For our research, the definition of a mental health issue was very broad. It included excessive stress; anxiety; depression; burnout; addictions and substance abuse; and mania, bipolar, and schizophrenia disorders, among others.</a:t>
            </a:r>
            <a:endParaRPr lang="en-US" sz="16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8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04982">
              <a:lnSpc>
                <a:spcPct val="114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endParaRPr lang="en-US" sz="16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04982">
              <a:lnSpc>
                <a:spcPct val="114000"/>
              </a:lnSpc>
              <a:spcBef>
                <a:spcPts val="0"/>
              </a:spcBef>
              <a:defRPr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endParaRPr lang="en-US" sz="16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226245" indent="-226245" defTabSz="904982">
              <a:lnSpc>
                <a:spcPct val="113000"/>
              </a:lnSpc>
              <a:spcBef>
                <a:spcPts val="0"/>
              </a:spcBef>
              <a:defRPr/>
            </a:pPr>
            <a:endParaRPr lang="en-US" sz="1000" dirty="0"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41" y="683914"/>
            <a:ext cx="4568860" cy="343214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467" y="4344029"/>
            <a:ext cx="5496762" cy="44022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algn="just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3BF56F7-BE7F-4DE0-B846-FA47179D0097}" type="slidenum">
              <a:rPr lang="en-US">
                <a:solidFill>
                  <a:prstClr val="black"/>
                </a:solidFill>
              </a:rPr>
              <a:pPr eaLnBrk="1" hangingPunct="1"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2"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B61E23-0099-4DFE-BD8B-2D717FAECFDA}" type="slidenum">
              <a:rPr lang="en-US">
                <a:solidFill>
                  <a:prstClr val="black"/>
                </a:solidFill>
              </a:rPr>
              <a:pPr eaLnBrk="1" hangingPunct="1"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D91457-4861-4B4D-AD66-3EB2F59B585D}" type="slidenum">
              <a:rPr lang="en-CA">
                <a:solidFill>
                  <a:prstClr val="black"/>
                </a:solidFill>
              </a:rPr>
              <a:pPr eaLnBrk="1" hangingPunct="1"/>
              <a:t>26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343992"/>
            <a:ext cx="5791200" cy="41136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3F2038B-3688-44C7-AE48-F3B23587A090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31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F19110B-124A-4078-A66D-89F3E1B16E5A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32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38932C7-D883-4243-B7AF-B7F4AF59F1CE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33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343992"/>
            <a:ext cx="6324600" cy="462012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1FED76B-CFFC-47E0-A302-852FA220CE25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34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4343992"/>
            <a:ext cx="6477000" cy="45443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80DD068-1071-4CEB-9FAF-1B562AF05CC7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35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343992"/>
            <a:ext cx="6248400" cy="41136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50000"/>
              </a:spcBef>
              <a:buClr>
                <a:srgbClr val="008748"/>
              </a:buClr>
              <a:buFontTx/>
              <a:buChar char="•"/>
            </a:pP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Slide Number Placeholder 3"/>
          <p:cNvSpPr txBox="1">
            <a:spLocks noGrp="1"/>
          </p:cNvSpPr>
          <p:nvPr/>
        </p:nvSpPr>
        <p:spPr bwMode="auto">
          <a:xfrm>
            <a:off x="3886201" y="8683250"/>
            <a:ext cx="2970213" cy="45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45" tIns="46722" rIns="93445" bIns="46722" anchor="b"/>
          <a:lstStyle>
            <a:lvl1pPr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34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B324E7F-732C-496B-BF83-B8243EA83187}" type="slidenum">
              <a:rPr lang="en-CA" sz="1200" smtClean="0">
                <a:solidFill>
                  <a:srgbClr val="000000"/>
                </a:solidFill>
                <a:ea typeface="+mn-ea"/>
                <a:cs typeface="+mn-cs"/>
              </a:rPr>
              <a:pPr algn="r" eaLnBrk="1" hangingPunct="1"/>
              <a:t>36</a:t>
            </a:fld>
            <a:endParaRPr lang="en-CA" sz="1200" smtClea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4343992"/>
            <a:ext cx="6400800" cy="41136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343992"/>
            <a:ext cx="6248400" cy="41136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193F04-5CCC-4FE4-93FB-5ED646409F00}" type="slidenum">
              <a:rPr lang="en-US">
                <a:solidFill>
                  <a:prstClr val="black"/>
                </a:solidFill>
              </a:rPr>
              <a:pPr eaLnBrk="1" hangingPunct="1"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757FE5-97B1-4241-9F80-227F6B85F8BB}" type="slidenum">
              <a:rPr lang="en-CA">
                <a:solidFill>
                  <a:prstClr val="black"/>
                </a:solidFill>
                <a:ea typeface="ＭＳ Ｐゴシック"/>
                <a:cs typeface="ＭＳ Ｐゴシック"/>
              </a:rPr>
              <a:pPr eaLnBrk="1" hangingPunct="1"/>
              <a:t>38</a:t>
            </a:fld>
            <a:endParaRPr lang="en-CA">
              <a:solidFill>
                <a:prstClr val="black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0D099D-D332-4020-A129-8E7BC62AFB2F}" type="slidenum">
              <a:rPr lang="en-CA">
                <a:solidFill>
                  <a:srgbClr val="000000"/>
                </a:solidFill>
                <a:ea typeface="ＭＳ Ｐゴシック"/>
                <a:cs typeface="ＭＳ Ｐゴシック"/>
              </a:rPr>
              <a:pPr eaLnBrk="1" hangingPunct="1"/>
              <a:t>39</a:t>
            </a:fld>
            <a:endParaRPr lang="en-CA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3F5CA-E8F6-41FF-BC8D-B056DFAA5586}" type="slidenum">
              <a:rPr lang="en-CA" smtClean="0">
                <a:solidFill>
                  <a:prstClr val="black"/>
                </a:solidFill>
              </a:rPr>
              <a:pPr/>
              <a:t>41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3F5CA-E8F6-41FF-BC8D-B056DFAA5586}" type="slidenum">
              <a:rPr lang="en-CA" smtClean="0">
                <a:solidFill>
                  <a:prstClr val="black"/>
                </a:solidFill>
              </a:rPr>
              <a:pPr/>
              <a:t>42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A27AC3-D6C0-4FCC-87B9-A6A88107ED88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CA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3F5CA-E8F6-41FF-BC8D-B056DFAA5586}" type="slidenum">
              <a:rPr lang="en-CA" smtClean="0">
                <a:solidFill>
                  <a:prstClr val="black"/>
                </a:solidFill>
              </a:rPr>
              <a:pPr/>
              <a:t>44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8790F5-628D-4BED-A1EF-B648A2E6DA5C}" type="slidenum">
              <a:rPr lang="en-US">
                <a:solidFill>
                  <a:srgbClr val="000000"/>
                </a:solidFill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000000"/>
              </a:solidFill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3991" y="690203"/>
            <a:ext cx="4550019" cy="3417994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42" tIns="44428" rIns="90442" bIns="44428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</a:pP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41" y="683914"/>
            <a:ext cx="4568860" cy="3432144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467" y="4344029"/>
            <a:ext cx="5496762" cy="44022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982">
              <a:defRPr/>
            </a:pPr>
            <a:endParaRPr lang="en-US" sz="1600" dirty="0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5B7343-6459-42B4-871D-29FDA97A2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AF92D-8163-4907-B580-227FEC5A8B9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109DA-7B8C-4A71-B94D-3ACD77C07ABD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F99D6-5000-49A4-8151-346500754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4F1A4-06BA-4586-9C6B-F91CE529D704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6DC8B-410E-4F31-B100-661CF3CFA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5002-1240-4065-8C57-AC08E9978281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0AF3-A52E-498E-826E-88A16118E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880413692"/>
      </p:ext>
    </p:extLst>
  </p:cSld>
  <p:clrMapOvr>
    <a:masterClrMapping/>
  </p:clrMapOvr>
  <p:transition>
    <p:diamond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60275549"/>
      </p:ext>
    </p:extLst>
  </p:cSld>
  <p:clrMapOvr>
    <a:masterClrMapping/>
  </p:clrMapOvr>
  <p:transition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3206845066"/>
      </p:ext>
    </p:extLst>
  </p:cSld>
  <p:clrMapOvr>
    <a:masterClrMapping/>
  </p:clrMapOvr>
  <p:transition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775753475"/>
      </p:ext>
    </p:extLst>
  </p:cSld>
  <p:clrMapOvr>
    <a:masterClrMapping/>
  </p:clrMapOvr>
  <p:transition>
    <p:diamond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1178311404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1515436158"/>
      </p:ext>
    </p:extLst>
  </p:cSld>
  <p:clrMapOvr>
    <a:masterClrMapping/>
  </p:clrMapOvr>
  <p:transition>
    <p:diamond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945793780"/>
      </p:ext>
    </p:extLst>
  </p:cSld>
  <p:clrMapOvr>
    <a:masterClrMapping/>
  </p:clrMapOvr>
  <p:transition>
    <p:diamond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188337844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ED720-F686-4BFA-ACCC-34526EC943E1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93BF-CE42-4020-9EFA-4FC1B38D8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4065624942"/>
      </p:ext>
    </p:extLst>
  </p:cSld>
  <p:clrMapOvr>
    <a:masterClrMapping/>
  </p:clrMapOvr>
  <p:transition>
    <p:diamond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310729117"/>
      </p:ext>
    </p:extLst>
  </p:cSld>
  <p:clrMapOvr>
    <a:masterClrMapping/>
  </p:clrMapOvr>
  <p:transition>
    <p:diamond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4021252725"/>
      </p:ext>
    </p:extLst>
  </p:cSld>
  <p:clrMapOvr>
    <a:masterClrMapping/>
  </p:clrMapOvr>
  <p:transition>
    <p:diamond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813811699"/>
      </p:ext>
    </p:extLst>
  </p:cSld>
  <p:clrMapOvr>
    <a:masterClrMapping/>
  </p:clrMapOvr>
  <p:transition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336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2133600"/>
            <a:ext cx="4038600" cy="3733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Field Orientation – October 20 – 23, 2009</a:t>
            </a:r>
          </a:p>
        </p:txBody>
      </p:sp>
    </p:spTree>
    <p:extLst>
      <p:ext uri="{BB962C8B-B14F-4D97-AF65-F5344CB8AC3E}">
        <p14:creationId xmlns:p14="http://schemas.microsoft.com/office/powerpoint/2010/main" val="614869473"/>
      </p:ext>
    </p:extLst>
  </p:cSld>
  <p:clrMapOvr>
    <a:masterClrMapping/>
  </p:clrMapOvr>
  <p:transition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rystal ball small"/>
          <p:cNvPicPr>
            <a:picLocks noChangeAspect="1" noChangeArrowheads="1"/>
          </p:cNvPicPr>
          <p:nvPr/>
        </p:nvPicPr>
        <p:blipFill>
          <a:blip r:embed="rId2" cstate="print"/>
          <a:srcRect t="38991" b="19778"/>
          <a:stretch>
            <a:fillRect/>
          </a:stretch>
        </p:blipFill>
        <p:spPr bwMode="auto">
          <a:xfrm>
            <a:off x="0" y="1154113"/>
            <a:ext cx="9144000" cy="548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0" y="0"/>
            <a:ext cx="9144000" cy="1066800"/>
            <a:chOff x="0" y="0"/>
            <a:chExt cx="5760" cy="672"/>
          </a:xfrm>
        </p:grpSpPr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60" cy="672"/>
            </a:xfrm>
            <a:prstGeom prst="rect">
              <a:avLst/>
            </a:prstGeom>
            <a:solidFill>
              <a:srgbClr val="33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>
                <a:solidFill>
                  <a:srgbClr val="99CCFF"/>
                </a:solidFill>
                <a:latin typeface="Times New Roman"/>
                <a:ea typeface="+mn-ea"/>
                <a:cs typeface="+mn-cs"/>
              </a:endParaRPr>
            </a:p>
          </p:txBody>
        </p:sp>
        <p:pic>
          <p:nvPicPr>
            <p:cNvPr id="10" name="Picture 8" descr="CBOCE PP blac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7" y="123"/>
              <a:ext cx="184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7315200" cy="1470025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400" smtClean="0">
                <a:solidFill>
                  <a:srgbClr val="00CC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105400"/>
            <a:ext cx="73152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rgbClr val="EAEAEA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0754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5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55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5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3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5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48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6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8BDA-DC8E-46A4-8790-40103C5C1012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CC7-1203-437F-A47B-9999AC02B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8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1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4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89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3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1386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6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01752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6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5115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5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54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57200" y="6324600"/>
            <a:ext cx="37338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www.conferenceboard.ca    </a:t>
            </a:r>
          </a:p>
        </p:txBody>
      </p:sp>
      <p:pic>
        <p:nvPicPr>
          <p:cNvPr id="5" name="Picture 15" descr="CBOCE PP 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2888" y="6270625"/>
            <a:ext cx="201771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6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977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42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13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FC2F-C4C3-4365-A318-678DDA61CC2E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264D-9BC0-4E33-B298-3707D42EB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691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6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5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476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6529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24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368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20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958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77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D8E94-7837-45DF-9C6B-38D2C7F81D69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A4299-73C9-4A61-9633-78A66A13A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74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69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8107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595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49938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2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4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190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444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3130-63FF-4DDC-A166-2E65A4C32AD2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0F0DC-9877-46AD-B8B5-EFDAEA96C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90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79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597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21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409D-E37B-400E-ACE0-9854A18E8483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C3023-C3DD-433F-825F-95ABC4881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EF91D-4495-4515-9909-478158599587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F0789-4A3F-470F-AA7E-676565278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5FF4-01FA-4485-A7E1-92F3A8512B95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4BF8-F062-4121-B45D-46668F6EC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AFA6E33F-CE14-4EF0-AF5A-678AFC5EEE75}" type="datetimeFigureOut">
              <a:rPr lang="en-US"/>
              <a:pPr>
                <a:defRPr/>
              </a:pPr>
              <a:t>5/22/2012</a:t>
            </a:fld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CFBE3A47-C9AB-41D6-BC3C-4CC99675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0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transition advTm="1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72" charset="0"/>
          <a:ea typeface="Osaka" pitchFamily="-72" charset="-128"/>
          <a:cs typeface="Osaka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GWL_head_office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5" b="3197"/>
          <a:stretch>
            <a:fillRect/>
          </a:stretch>
        </p:blipFill>
        <p:spPr bwMode="auto">
          <a:xfrm>
            <a:off x="4267200" y="76200"/>
            <a:ext cx="487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248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  <a:ea typeface="+mn-ea"/>
                <a:cs typeface="+mn-cs"/>
              </a:rPr>
              <a:t>Field Orientation – October 20 – 23, 2009</a:t>
            </a:r>
          </a:p>
        </p:txBody>
      </p:sp>
      <p:pic>
        <p:nvPicPr>
          <p:cNvPr id="2" name="Picture 9" descr="picture_cov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4"/>
          <a:stretch>
            <a:fillRect/>
          </a:stretch>
        </p:blipFill>
        <p:spPr bwMode="auto">
          <a:xfrm>
            <a:off x="3357563" y="0"/>
            <a:ext cx="57864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 descr="top_swoosh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1" name="Group 11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276225"/>
            <a:chOff x="288" y="2391"/>
            <a:chExt cx="2544" cy="85"/>
          </a:xfrm>
        </p:grpSpPr>
        <p:sp>
          <p:nvSpPr>
            <p:cNvPr id="1036" name="AutoShape 12"/>
            <p:cNvSpPr>
              <a:spLocks noChangeAspect="1" noChangeArrowheads="1"/>
            </p:cNvSpPr>
            <p:nvPr/>
          </p:nvSpPr>
          <p:spPr bwMode="auto">
            <a:xfrm>
              <a:off x="288" y="2391"/>
              <a:ext cx="25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86" y="2390"/>
              <a:ext cx="2545" cy="85"/>
            </a:xfrm>
            <a:custGeom>
              <a:avLst/>
              <a:gdLst/>
              <a:ahLst/>
              <a:cxnLst>
                <a:cxn ang="0">
                  <a:pos x="435" y="3"/>
                </a:cxn>
                <a:cxn ang="0">
                  <a:pos x="7" y="3"/>
                </a:cxn>
                <a:cxn ang="0">
                  <a:pos x="3" y="96"/>
                </a:cxn>
                <a:cxn ang="0">
                  <a:pos x="439" y="44"/>
                </a:cxn>
                <a:cxn ang="0">
                  <a:pos x="2887" y="40"/>
                </a:cxn>
                <a:cxn ang="0">
                  <a:pos x="2887" y="0"/>
                </a:cxn>
                <a:cxn ang="0">
                  <a:pos x="435" y="3"/>
                </a:cxn>
              </a:cxnLst>
              <a:rect l="0" t="0" r="r" b="b"/>
              <a:pathLst>
                <a:path w="2887" h="96">
                  <a:moveTo>
                    <a:pt x="435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0" y="0"/>
                    <a:pt x="3" y="96"/>
                  </a:cubicBezTo>
                  <a:cubicBezTo>
                    <a:pt x="39" y="75"/>
                    <a:pt x="146" y="43"/>
                    <a:pt x="439" y="44"/>
                  </a:cubicBezTo>
                  <a:cubicBezTo>
                    <a:pt x="2887" y="40"/>
                    <a:pt x="2887" y="40"/>
                    <a:pt x="2887" y="40"/>
                  </a:cubicBezTo>
                  <a:cubicBezTo>
                    <a:pt x="2887" y="0"/>
                    <a:pt x="2887" y="0"/>
                    <a:pt x="2887" y="0"/>
                  </a:cubicBezTo>
                  <a:lnTo>
                    <a:pt x="435" y="3"/>
                  </a:lnTo>
                  <a:close/>
                </a:path>
              </a:pathLst>
            </a:custGeom>
            <a:solidFill>
              <a:srgbClr val="ECF3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pic>
        <p:nvPicPr>
          <p:cNvPr id="1032" name="Picture 14" descr="gwl_group_E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638"/>
            <a:ext cx="1752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423275" y="6400800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r" eaLnBrk="0" hangingPunct="0">
              <a:defRPr/>
            </a:pPr>
            <a:fld id="{05281479-DAC7-445A-8628-93896912E118}" type="slidenum">
              <a:rPr lang="en-US" sz="1000" b="1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eaLnBrk="0" hangingPunct="0">
                <a:defRPr/>
              </a:pPr>
              <a:t>‹#›</a:t>
            </a:fld>
            <a:endParaRPr lang="en-US" sz="1000" b="1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6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i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3FFE3"/>
        </a:buClr>
        <a:buFont typeface="Wingdings 2" pitchFamily="18" charset="2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096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60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solidFill>
                <a:srgbClr val="33CCFF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60960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8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fu.ca/" TargetMode="External"/><Relationship Id="rId13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2.png"/><Relationship Id="rId12" Type="http://schemas.openxmlformats.org/officeDocument/2006/relationships/hyperlink" Target="http://www.gwlcentreformentalhealth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armha.ca/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1.jpeg"/><Relationship Id="rId15" Type="http://schemas.openxmlformats.org/officeDocument/2006/relationships/image" Target="../media/image26.png"/><Relationship Id="rId10" Type="http://schemas.openxmlformats.org/officeDocument/2006/relationships/hyperlink" Target="http://www.greatwestlife.com/" TargetMode="External"/><Relationship Id="rId4" Type="http://schemas.openxmlformats.org/officeDocument/2006/relationships/hyperlink" Target="http://www.guardingmindsatwork.com/home.html" TargetMode="External"/><Relationship Id="rId9" Type="http://schemas.openxmlformats.org/officeDocument/2006/relationships/image" Target="../media/image23.png"/><Relationship Id="rId14" Type="http://schemas.openxmlformats.org/officeDocument/2006/relationships/hyperlink" Target="http://www.comh.ca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placestrategiesformentalhealth.com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wmf"/><Relationship Id="rId5" Type="http://schemas.openxmlformats.org/officeDocument/2006/relationships/image" Target="../media/image16.tiff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3988" y="3573016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1D3761"/>
                </a:solidFill>
                <a:latin typeface="Myriad Pro Semibold" pitchFamily="-72" charset="0"/>
              </a:rPr>
              <a:t>Building a healthy </a:t>
            </a:r>
            <a:r>
              <a:rPr lang="en-US" sz="6000" b="1" dirty="0" smtClean="0">
                <a:solidFill>
                  <a:srgbClr val="1D3761"/>
                </a:solidFill>
                <a:latin typeface="Myriad Pro Semibold" pitchFamily="-72" charset="0"/>
              </a:rPr>
              <a:t>workplace</a:t>
            </a:r>
            <a:endParaRPr lang="en-US" sz="6000" dirty="0">
              <a:solidFill>
                <a:srgbClr val="1D3761"/>
              </a:solidFill>
              <a:latin typeface="Myriad Pro Semibold" pitchFamily="-72" charset="0"/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294116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2133600"/>
            <a:ext cx="8382000" cy="762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231775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2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. </a:t>
            </a:r>
            <a:r>
              <a:rPr lang="en-CA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Literature 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Review</a:t>
            </a:r>
          </a:p>
          <a:p>
            <a:pPr marL="231775">
              <a:defRPr/>
            </a:pP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8382000" cy="1193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82625" indent="-450850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. National Survey of Employees and Front-Line Managers</a:t>
            </a: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572000"/>
            <a:ext cx="8382000" cy="11430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82625" indent="-450850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4</a:t>
            </a: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. Interviews with Employees and Front-Line Managers</a:t>
            </a: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295400"/>
            <a:ext cx="8382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682625" indent="-450850">
              <a:defRPr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  <a:ea typeface="+mn-ea"/>
                <a:cs typeface="Arial" charset="0"/>
              </a:rPr>
              <a:t>1. Roundtable Consultation </a:t>
            </a: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endParaRPr lang="en-US" sz="3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1335" y="268773"/>
            <a:ext cx="8229600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Project Phases</a:t>
            </a:r>
            <a:endParaRPr lang="en-US" sz="44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56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1219200" y="1447800"/>
          <a:ext cx="79248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0" y="56388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Percentage of respondents; n=1,010</a:t>
            </a:r>
            <a:endParaRPr lang="en-US" sz="1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Source</a:t>
            </a: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: The Conference Board of Canada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Prevalence of Mental Health Issues</a:t>
            </a:r>
            <a:endParaRPr lang="en-US" sz="4000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2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cache2.allpostersimages.com/p/LRG/26/2678/DYAUD00Z/posters/witte-scott-multicultural-group-of-people-of-various-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3017520" cy="2514600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505200" y="838200"/>
            <a:ext cx="5410200" cy="32004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Mental illness affects people of all ages, educational and income levels, and cultures</a:t>
            </a:r>
          </a:p>
          <a:p>
            <a:pPr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Some groups more likely to report mental health issues: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Women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Non-managers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Not-for-profit sector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Unionized employees</a:t>
            </a:r>
          </a:p>
          <a:p>
            <a:pPr lvl="1"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3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Profile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half" idx="2"/>
          </p:nvPr>
        </p:nvSpPr>
        <p:spPr>
          <a:xfrm>
            <a:off x="457200" y="4419600"/>
            <a:ext cx="7315200" cy="1828800"/>
          </a:xfrm>
        </p:spPr>
        <p:txBody>
          <a:bodyPr/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Some groups less likely to report mental health issues: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Residents of Québec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People 65 years and older</a:t>
            </a:r>
          </a:p>
          <a:p>
            <a:pPr lvl="1"/>
            <a:r>
              <a:rPr lang="en-US" sz="2200" dirty="0" smtClean="0">
                <a:latin typeface="Arial" pitchFamily="34" charset="0"/>
                <a:cs typeface="Arial" pitchFamily="34" charset="0"/>
              </a:rPr>
              <a:t>Construction sector</a:t>
            </a:r>
          </a:p>
        </p:txBody>
      </p:sp>
    </p:spTree>
    <p:extLst>
      <p:ext uri="{BB962C8B-B14F-4D97-AF65-F5344CB8AC3E}">
        <p14:creationId xmlns:p14="http://schemas.microsoft.com/office/powerpoint/2010/main" val="17126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14400" y="1600200"/>
          <a:ext cx="7848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34400" cy="1401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What is a Mentally Healthy Workplace?</a:t>
            </a:r>
            <a:endParaRPr lang="en-US" sz="42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914400" y="1600200"/>
          <a:ext cx="7848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534400" cy="1401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What is a Mentally Healthy Workplace?</a:t>
            </a:r>
            <a:endParaRPr lang="en-US" sz="42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79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188640"/>
            <a:ext cx="8229600" cy="922114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2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Canadians’ Report Card on Mentally Healthy Organizations</a:t>
            </a:r>
            <a:endParaRPr lang="en-US" sz="42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7"/>
            <a:ext cx="8424936" cy="3456384"/>
          </a:xfrm>
        </p:spPr>
        <p:txBody>
          <a:bodyPr/>
          <a:lstStyle/>
          <a:p>
            <a:pPr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en-US" sz="1050" dirty="0" smtClean="0">
              <a:effectLst/>
              <a:latin typeface="Calibri" pitchFamily="34" charset="0"/>
              <a:cs typeface="Arial" pitchFamily="34" charset="0"/>
            </a:endParaRPr>
          </a:p>
          <a:p>
            <a:pPr marL="342900" lvl="1" indent="-34290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46 per cent of respondents agree their employer promotes a mentally healthy work environment</a:t>
            </a:r>
          </a:p>
          <a:p>
            <a:pPr>
              <a:buClr>
                <a:schemeClr val="tx1"/>
              </a:buClr>
              <a:buSzPct val="100000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Perspectives differ by occupational category/level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5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1143000"/>
          <a:ext cx="8991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715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Percentage of respondents; n=1,010</a:t>
            </a:r>
          </a:p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Source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: The Conference Board of Canada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Do Employers Promote a Mentally Healthy Workplace?</a:t>
            </a:r>
            <a:endParaRPr lang="en-US" sz="4400" kern="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5" y="2636837"/>
            <a:ext cx="8305800" cy="4525963"/>
          </a:xfrm>
        </p:spPr>
        <p:txBody>
          <a:bodyPr/>
          <a:lstStyle/>
          <a:p>
            <a:pPr marL="465138" indent="-465138">
              <a:buNone/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465138" indent="-465138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81%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 managers feel comfortable discussing mental health with their staff members</a:t>
            </a:r>
          </a:p>
          <a:p>
            <a:pPr marL="465138" indent="-465138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465138" indent="-465138"/>
            <a:r>
              <a:rPr lang="en-US" b="1" dirty="0" smtClean="0">
                <a:latin typeface="Arial" pitchFamily="34" charset="0"/>
                <a:cs typeface="Arial" pitchFamily="34" charset="0"/>
              </a:rPr>
              <a:t>81%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feel that they could direct staff to appropriate supports</a:t>
            </a:r>
          </a:p>
          <a:p>
            <a:pPr marL="465138" indent="-465138">
              <a:buNone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Supervisors/Managers Have Confidence in Their Knowledge and Abilities</a:t>
            </a:r>
            <a:endParaRPr lang="en-US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8376135" cy="4648200"/>
          </a:xfrm>
        </p:spPr>
        <p:txBody>
          <a:bodyPr/>
          <a:lstStyle/>
          <a:p>
            <a:pPr lvl="0">
              <a:buNone/>
            </a:pPr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pPr marL="352425" lvl="0" indent="-352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29%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believe their manager is knowledgeable about mental health</a:t>
            </a:r>
          </a:p>
          <a:p>
            <a:pPr marL="352425" lvl="0" indent="-352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32%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would not feel comfortable talking to their manager about a mental health issue</a:t>
            </a:r>
          </a:p>
          <a:p>
            <a:pPr marL="352425" lvl="1" indent="-3524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ea typeface="+mn-ea"/>
                <a:cs typeface="Arial" pitchFamily="34" charset="0"/>
              </a:rPr>
              <a:t>26%</a:t>
            </a: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 agree that their supervisor is able to “effectively” manage mental health issues</a:t>
            </a:r>
          </a:p>
          <a:p>
            <a:pPr marL="352425" lvl="1" indent="-352425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n-US" sz="2800" b="1" dirty="0" smtClean="0">
                <a:latin typeface="Arial" pitchFamily="34" charset="0"/>
                <a:ea typeface="+mn-ea"/>
                <a:cs typeface="Arial" pitchFamily="34" charset="0"/>
              </a:rPr>
              <a:t>32%</a:t>
            </a:r>
            <a:r>
              <a:rPr lang="en-US" sz="2800" dirty="0" smtClean="0">
                <a:latin typeface="Arial" pitchFamily="34" charset="0"/>
                <a:ea typeface="+mn-ea"/>
                <a:cs typeface="Arial" pitchFamily="34" charset="0"/>
              </a:rPr>
              <a:t> feel that their supervisor would not be helpful if they were to approach them about a mental health issue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But Employees Don’t Agree….</a:t>
            </a:r>
            <a:endParaRPr lang="en-US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1143000"/>
          <a:ext cx="8991600" cy="513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5715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Percentage of respondents; n=478</a:t>
            </a:r>
            <a:endParaRPr lang="en-US" sz="9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Source</a:t>
            </a: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: The Conference Board of Canada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401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Training Received by Front-Line Managers</a:t>
            </a:r>
            <a:endParaRPr lang="en-US" sz="4400" kern="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2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3810000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100" b="1" dirty="0">
                <a:solidFill>
                  <a:srgbClr val="1D3761"/>
                </a:solidFill>
                <a:latin typeface="Myriad Pro Semibold" pitchFamily="-72" charset="0"/>
              </a:rPr>
              <a:t>Karla </a:t>
            </a:r>
            <a:r>
              <a:rPr lang="en-US" sz="5100" b="1" dirty="0" smtClean="0">
                <a:solidFill>
                  <a:srgbClr val="1D3761"/>
                </a:solidFill>
                <a:latin typeface="Myriad Pro Semibold" pitchFamily="-72" charset="0"/>
              </a:rPr>
              <a:t>Thorpe</a:t>
            </a:r>
            <a:endParaRPr lang="en-US" sz="5100" b="1" dirty="0">
              <a:solidFill>
                <a:srgbClr val="1D3761"/>
              </a:solidFill>
              <a:latin typeface="Myriad Pro Semibold" pitchFamily="-72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Director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Leadership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and Human Resources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Conference Board of Canada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387107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/>
          <a:lstStyle/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Recognizing signs and symptoms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Community supports available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Medical factors influencing mental health issues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Strategies for keeping employees functional and successful in the workplace </a:t>
            </a:r>
          </a:p>
          <a:p>
            <a:pPr lvl="0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Responses to negative reactions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Insight into legal requirements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Handling difficult conversations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Softer skills</a:t>
            </a:r>
          </a:p>
          <a:p>
            <a:pPr lvl="0"/>
            <a:r>
              <a:rPr lang="en-US" sz="2400" dirty="0" smtClean="0">
                <a:latin typeface="Arial" pitchFamily="34" charset="0"/>
                <a:cs typeface="Arial" pitchFamily="34" charset="0"/>
              </a:rPr>
              <a:t>Creating an inclusive work environment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686800" cy="140176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dirty="0" smtClean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Additional Training Front-Line Managers Want</a:t>
            </a:r>
            <a:endParaRPr lang="en-US" sz="4400" dirty="0">
              <a:solidFill>
                <a:srgbClr val="0070C0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Creating Positive Change in Organizations</a:t>
            </a:r>
            <a:endParaRPr lang="en-US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645" y="1852250"/>
            <a:ext cx="8305800" cy="444976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Focus on education and communication to reduce fear, stigma and discrimination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Create a culture conducive to good mental health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Demonstrate leadership at the top</a:t>
            </a:r>
          </a:p>
          <a:p>
            <a:pPr marL="514350" indent="-514350">
              <a:buFont typeface="+mj-lt"/>
              <a:buAutoNum type="arabicPeriod"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Provide the tools and training to support managers in their role</a:t>
            </a:r>
          </a:p>
        </p:txBody>
      </p:sp>
    </p:spTree>
    <p:extLst>
      <p:ext uri="{BB962C8B-B14F-4D97-AF65-F5344CB8AC3E}">
        <p14:creationId xmlns:p14="http://schemas.microsoft.com/office/powerpoint/2010/main" val="31400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323850"/>
            <a:ext cx="9144000" cy="895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32000"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Contact Us</a:t>
            </a:r>
          </a:p>
        </p:txBody>
      </p:sp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5138" indent="-465138">
              <a:spcBef>
                <a:spcPts val="60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1752600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Karla Thorpe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Associate Director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Leadership &amp; Human Resources Research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thorpe@conferenceboard.ca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(613) 526-3090 ext. 408</a:t>
            </a:r>
          </a:p>
          <a:p>
            <a:pPr algn="ctr"/>
            <a:endParaRPr lang="en-US" sz="20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Louise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Chénier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Research Associate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Leadership &amp; Human Resources Research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chenier@conferenceboard.ca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(613) 526-3090 ext. 305</a:t>
            </a:r>
          </a:p>
        </p:txBody>
      </p:sp>
    </p:spTree>
    <p:extLst>
      <p:ext uri="{BB962C8B-B14F-4D97-AF65-F5344CB8AC3E}">
        <p14:creationId xmlns:p14="http://schemas.microsoft.com/office/powerpoint/2010/main" val="359820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3988" y="3573016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1D3761"/>
                </a:solidFill>
                <a:latin typeface="Myriad Pro Semibold" pitchFamily="-72" charset="0"/>
              </a:rPr>
              <a:t>Building a healthy </a:t>
            </a:r>
            <a:r>
              <a:rPr lang="en-US" sz="6000" b="1" dirty="0" smtClean="0">
                <a:solidFill>
                  <a:srgbClr val="1D3761"/>
                </a:solidFill>
                <a:latin typeface="Myriad Pro Semibold" pitchFamily="-72" charset="0"/>
              </a:rPr>
              <a:t>workplace</a:t>
            </a:r>
            <a:endParaRPr lang="en-US" sz="6000" dirty="0">
              <a:solidFill>
                <a:srgbClr val="1D3761"/>
              </a:solidFill>
              <a:latin typeface="Myriad Pro Semibold" pitchFamily="-72" charset="0"/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944364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00B050"/>
                </a:solidFill>
              </a:rPr>
              <a:t>Building a Healthy Workplace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 on Mental Health</a:t>
            </a:r>
          </a:p>
        </p:txBody>
      </p:sp>
    </p:spTree>
    <p:extLst>
      <p:ext uri="{BB962C8B-B14F-4D97-AF65-F5344CB8AC3E}">
        <p14:creationId xmlns:p14="http://schemas.microsoft.com/office/powerpoint/2010/main" val="1837798030"/>
      </p:ext>
    </p:extLst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838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B050"/>
                </a:solidFill>
              </a:rPr>
              <a:t>Building a Healthy Workplace – what have we done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458200" cy="4419600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z="2000" smtClean="0"/>
              <a:t>Guarding Minds@Work</a:t>
            </a:r>
          </a:p>
          <a:p>
            <a:pPr lvl="1" eaLnBrk="1" hangingPunct="1"/>
            <a:r>
              <a:rPr lang="en-US" sz="1600" smtClean="0"/>
              <a:t>Focus on workplace values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Leadership Development</a:t>
            </a:r>
          </a:p>
          <a:p>
            <a:pPr eaLnBrk="1" hangingPunct="1"/>
            <a:endParaRPr lang="en-US" sz="2000" smtClean="0"/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2000" smtClean="0"/>
              <a:t>Great-West Life Centre for Mental Health in the Workplace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5545040"/>
      </p:ext>
    </p:extLst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668338"/>
          </a:xfrm>
        </p:spPr>
        <p:txBody>
          <a:bodyPr/>
          <a:lstStyle/>
          <a:p>
            <a:r>
              <a:rPr lang="en-CA" smtClean="0">
                <a:solidFill>
                  <a:srgbClr val="3737AB"/>
                </a:solidFill>
              </a:rPr>
              <a:t>www.guardingmindsatwork.ca</a:t>
            </a:r>
          </a:p>
        </p:txBody>
      </p:sp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0" y="-1852613"/>
            <a:ext cx="35718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207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  <a:r>
              <a:rPr lang="en-US" sz="1800" smtClean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4100" name="Picture 3" descr="An Employer Guide to Psychological Safety &amp;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01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GuardingMinds@WORK">
            <a:hlinkClick r:id="rId4" tooltip="GuardingMinds@WORK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19431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CARMHA">
            <a:hlinkClick r:id="rId6" tooltip="CARMHA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6045200"/>
            <a:ext cx="981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SFU">
            <a:hlinkClick r:id="rId8" tooltip="SFU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6008688"/>
            <a:ext cx="1057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Great West Life">
            <a:hlinkClick r:id="rId10" tooltip="Great West Lif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6021388"/>
            <a:ext cx="12382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Centre for Mental Health in the Workplace">
            <a:hlinkClick r:id="rId12" tooltip="Centre for Mental Health in the Workplac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076950"/>
            <a:ext cx="10763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7" descr="c.o.m.h.">
            <a:hlinkClick r:id="rId14" tooltip="c.o.m.h.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6051550"/>
            <a:ext cx="8858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08125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28600" y="990600"/>
            <a:ext cx="4324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b="1" dirty="0">
              <a:solidFill>
                <a:srgbClr val="292929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1000" y="1524000"/>
            <a:ext cx="81375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spcBef>
                <a:spcPct val="20000"/>
              </a:spcBef>
            </a:pPr>
            <a:r>
              <a:rPr lang="en-CA" sz="20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FREE resource to help employers answer:</a:t>
            </a:r>
          </a:p>
          <a:p>
            <a:pPr marL="365125" indent="-365125">
              <a:spcBef>
                <a:spcPct val="20000"/>
              </a:spcBef>
            </a:pPr>
            <a:endParaRPr lang="en-CA" sz="2000" b="1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Do we have a problem?</a:t>
            </a: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endParaRPr lang="en-CA" sz="20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What are the causes of the problem?</a:t>
            </a: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endParaRPr lang="en-CA" sz="20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What actions will help address the problem?</a:t>
            </a: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endParaRPr lang="en-CA" sz="20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How do I assess the results?</a:t>
            </a:r>
          </a:p>
          <a:p>
            <a:pPr marL="365125" indent="-365125">
              <a:spcBef>
                <a:spcPct val="20000"/>
              </a:spcBef>
            </a:pPr>
            <a:endParaRPr lang="en-CA" sz="16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776288" lvl="1" indent="-231775">
              <a:spcBef>
                <a:spcPct val="20000"/>
              </a:spcBef>
              <a:buClr>
                <a:srgbClr val="8F5E33"/>
              </a:buClr>
              <a:buFontTx/>
              <a:buChar char="•"/>
            </a:pPr>
            <a:endParaRPr lang="en-CA" sz="16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2988" y="5734050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8F5E33"/>
              </a:buClr>
              <a:buFont typeface="Arial Black" pitchFamily="34" charset="0"/>
              <a:buNone/>
            </a:pPr>
            <a:endParaRPr lang="en-CA" sz="2800" u="sng" smtClean="0">
              <a:solidFill>
                <a:srgbClr val="0033CC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5125" name="Picture 5" descr="logo_guarding_mi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22971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3962400" y="4648200"/>
            <a:ext cx="4994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Available free at: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 </a:t>
            </a:r>
            <a:r>
              <a:rPr lang="en-US" sz="1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www.guardingmindsatwork.ca</a:t>
            </a:r>
          </a:p>
          <a:p>
            <a:pPr>
              <a:defRPr/>
            </a:pPr>
            <a:endParaRPr lang="en-US" sz="1800" u="sng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For more information on this resource: </a:t>
            </a:r>
          </a:p>
          <a:p>
            <a:pPr>
              <a:defRPr/>
            </a:pPr>
            <a:r>
              <a:rPr lang="en-US" sz="1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www.workplacestrategiesformentalhealth.com</a:t>
            </a:r>
          </a:p>
          <a:p>
            <a:pPr>
              <a:defRPr/>
            </a:pPr>
            <a:endParaRPr lang="en-US" sz="1800" u="sng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79388" y="6172200"/>
            <a:ext cx="896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™Guarding Minds @ Work is a trademark of the Consortium for</a:t>
            </a:r>
            <a:r>
              <a:rPr lang="en-US" sz="1000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Organizational Mental Healthcare and is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16297251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228600" y="1143000"/>
            <a:ext cx="81375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365125">
              <a:spcBef>
                <a:spcPct val="20000"/>
              </a:spcBef>
            </a:pPr>
            <a:endParaRPr lang="en-CA" sz="1800" b="1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</a:pPr>
            <a:r>
              <a:rPr lang="en-CA" sz="1800" b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Includes:</a:t>
            </a:r>
          </a:p>
          <a:p>
            <a:pPr marL="365125" indent="-365125">
              <a:spcBef>
                <a:spcPct val="20000"/>
              </a:spcBef>
            </a:pPr>
            <a:endParaRPr lang="en-CA" sz="1800" b="1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 management assessment tool</a:t>
            </a: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‘quick assessment employee survey (6 questions)</a:t>
            </a: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full employee survey (62 questions)</a:t>
            </a: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Templates on short-term and longer-term potential actions which can address specified risk areas</a:t>
            </a: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</a:pPr>
            <a:r>
              <a:rPr lang="en-CA" sz="2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An evaluation guideline</a:t>
            </a: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</a:pPr>
            <a:r>
              <a:rPr lang="en-US" sz="1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6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n-CA" sz="16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898525" lvl="1" indent="-354013">
              <a:spcBef>
                <a:spcPct val="20000"/>
              </a:spcBef>
              <a:buClr>
                <a:srgbClr val="8F5E33"/>
              </a:buClr>
              <a:buFontTx/>
              <a:buChar char="•"/>
            </a:pPr>
            <a:endParaRPr lang="en-CA" sz="160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042988" y="5734050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8F5E33"/>
              </a:buClr>
              <a:buFont typeface="Arial Black" pitchFamily="34" charset="0"/>
              <a:buNone/>
            </a:pPr>
            <a:endParaRPr lang="en-CA" sz="2800" u="sng" smtClean="0">
              <a:solidFill>
                <a:srgbClr val="0033CC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3581400" y="4495800"/>
            <a:ext cx="49942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Available free at: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 </a:t>
            </a:r>
            <a:r>
              <a:rPr lang="en-US" sz="1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www.guardingmindsatwork.ca</a:t>
            </a:r>
          </a:p>
          <a:p>
            <a:pPr>
              <a:defRPr/>
            </a:pPr>
            <a:endParaRPr lang="en-US" sz="1800" u="sng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  <a:cs typeface="+mn-cs"/>
            </a:endParaRP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For more information on this resource: </a:t>
            </a:r>
          </a:p>
          <a:p>
            <a:pPr>
              <a:defRPr/>
            </a:pPr>
            <a:r>
              <a:rPr lang="en-US" sz="1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84" charset="-128"/>
                <a:cs typeface="+mn-cs"/>
              </a:rPr>
              <a:t>www.workplacestrategiesformentalhealth.com</a:t>
            </a:r>
          </a:p>
          <a:p>
            <a:pPr>
              <a:defRPr/>
            </a:pPr>
            <a:endParaRPr lang="en-US" sz="1800" u="sng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84" charset="-128"/>
              <a:cs typeface="+mn-cs"/>
            </a:endParaRP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179388" y="6021388"/>
            <a:ext cx="896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™Guarding Minds @ Work is a trademark of the Consortium for</a:t>
            </a:r>
            <a:r>
              <a:rPr lang="en-US" sz="1000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Organizational Mental Healthcare and is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301545187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50825" y="1143000"/>
            <a:ext cx="81375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365125">
              <a:spcBef>
                <a:spcPct val="20000"/>
              </a:spcBef>
              <a:defRPr/>
            </a:pPr>
            <a:r>
              <a:rPr lang="en-CA" sz="2000" b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What you get:</a:t>
            </a:r>
          </a:p>
          <a:p>
            <a:pPr marL="365125" indent="-365125">
              <a:spcBef>
                <a:spcPct val="20000"/>
              </a:spcBef>
              <a:defRPr/>
            </a:pPr>
            <a:endParaRPr lang="en-CA" sz="1800" b="1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  <a:defRPr/>
            </a:pPr>
            <a:r>
              <a:rPr lang="en-CA" sz="2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 risk scorecard by </a:t>
            </a:r>
            <a:r>
              <a:rPr lang="en-CA" sz="2000" b="1" i="1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12 psychosocial risk factors</a:t>
            </a:r>
            <a:r>
              <a:rPr lang="en-CA" sz="2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for each ‘group’ surveyed and aggregated summaries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9D77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Psychological Support			Recognition &amp; Reward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Organizational Culture			Involvement &amp; Influence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Clear Leadership &amp; Expectations	Workload Management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Civility &amp; Respect			Engagement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Psychological Job Fit			Balance</a:t>
            </a:r>
            <a:endParaRPr lang="en-US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>
                <a:solidFill>
                  <a:srgbClr val="009D77"/>
                </a:solidFill>
                <a:latin typeface="Arial" pitchFamily="34" charset="0"/>
                <a:ea typeface="+mn-ea"/>
                <a:cs typeface="+mn-cs"/>
              </a:rPr>
              <a:t>Growth &amp; Development			Psychological Protection</a:t>
            </a:r>
            <a:endParaRPr lang="en-US" sz="2000" dirty="0">
              <a:solidFill>
                <a:srgbClr val="000000"/>
              </a:solidFill>
              <a:latin typeface="Verdana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9D77"/>
              </a:solidFill>
              <a:latin typeface="Arial" pitchFamily="34" charset="0"/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9D77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  <a:defRPr/>
            </a:pPr>
            <a:endParaRPr lang="en-CA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defRPr/>
            </a:pPr>
            <a:endParaRPr lang="en-CA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buFontTx/>
              <a:buChar char="•"/>
              <a:defRPr/>
            </a:pPr>
            <a:endParaRPr lang="en-CA" sz="20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365125" indent="-365125">
              <a:spcBef>
                <a:spcPct val="20000"/>
              </a:spcBef>
              <a:spcAft>
                <a:spcPct val="20000"/>
              </a:spcAft>
              <a:buClr>
                <a:srgbClr val="008748"/>
              </a:buClr>
              <a:defRPr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</a:br>
            <a:endParaRPr lang="en-CA" sz="16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898525" lvl="1" indent="-354013">
              <a:spcBef>
                <a:spcPct val="20000"/>
              </a:spcBef>
              <a:buClr>
                <a:srgbClr val="8F5E33"/>
              </a:buClr>
              <a:buFontTx/>
              <a:buChar char="•"/>
              <a:defRPr/>
            </a:pPr>
            <a:endParaRPr lang="en-CA" sz="16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042988" y="5734050"/>
            <a:ext cx="641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Clr>
                <a:srgbClr val="8F5E33"/>
              </a:buClr>
              <a:buFont typeface="Arial Black" pitchFamily="34" charset="0"/>
              <a:buNone/>
            </a:pPr>
            <a:endParaRPr lang="en-CA" sz="2800" u="sng" smtClean="0">
              <a:solidFill>
                <a:srgbClr val="0033CC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179388" y="6021388"/>
            <a:ext cx="89646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™Guarding Minds @ Work is a trademark of the Consortium for</a:t>
            </a:r>
            <a:r>
              <a:rPr lang="en-US" sz="1000" b="1" i="1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Organizational Mental Healthcare and is used with permission.</a:t>
            </a:r>
          </a:p>
        </p:txBody>
      </p:sp>
    </p:spTree>
    <p:extLst>
      <p:ext uri="{BB962C8B-B14F-4D97-AF65-F5344CB8AC3E}">
        <p14:creationId xmlns:p14="http://schemas.microsoft.com/office/powerpoint/2010/main" val="417189223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79512" y="3810000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100" b="1" dirty="0">
                <a:solidFill>
                  <a:srgbClr val="1D3761"/>
                </a:solidFill>
                <a:latin typeface="Myriad Pro Semibold" pitchFamily="-72" charset="0"/>
              </a:rPr>
              <a:t>Christine Hildebrand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Director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National </a:t>
            </a: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Disability Claims Services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Great-West Life Assurance Company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solidFill>
                <a:schemeClr val="tx2">
                  <a:lumMod val="75000"/>
                  <a:lumOff val="25000"/>
                </a:schemeClr>
              </a:solidFill>
              <a:latin typeface="Myriad Pro Semibold" pitchFamily="-72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 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2411073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388350" cy="5235575"/>
          </a:xfrm>
        </p:spPr>
        <p:txBody>
          <a:bodyPr rtlCol="0">
            <a:normAutofit/>
          </a:bodyPr>
          <a:lstStyle/>
          <a:p>
            <a:pPr marL="365125" indent="-365125">
              <a:spcAft>
                <a:spcPct val="20000"/>
              </a:spcAft>
              <a:buClr>
                <a:srgbClr val="008748"/>
              </a:buClr>
              <a:buFont typeface="Wingdings 2" pitchFamily="18" charset="2"/>
              <a:buNone/>
              <a:defRPr/>
            </a:pPr>
            <a:r>
              <a:rPr lang="en-CA" sz="2000" b="1" dirty="0" smtClean="0">
                <a:solidFill>
                  <a:srgbClr val="000000"/>
                </a:solidFill>
              </a:rPr>
              <a:t>What you get:</a:t>
            </a:r>
          </a:p>
          <a:p>
            <a:pPr marL="365125" indent="-365125">
              <a:spcAft>
                <a:spcPct val="20000"/>
              </a:spcAft>
              <a:buClr>
                <a:srgbClr val="008748"/>
              </a:buClr>
              <a:buFontTx/>
              <a:buChar char="•"/>
              <a:defRPr/>
            </a:pPr>
            <a:endParaRPr lang="en-CA" sz="2000" dirty="0" smtClean="0">
              <a:solidFill>
                <a:srgbClr val="000000"/>
              </a:solidFill>
            </a:endParaRPr>
          </a:p>
          <a:p>
            <a:pPr marL="365125" indent="-365125">
              <a:spcAft>
                <a:spcPct val="20000"/>
              </a:spcAft>
              <a:buClr>
                <a:srgbClr val="008748"/>
              </a:buClr>
              <a:buFontTx/>
              <a:buChar char="•"/>
              <a:defRPr/>
            </a:pPr>
            <a:r>
              <a:rPr lang="en-CA" sz="2000" dirty="0" smtClean="0">
                <a:solidFill>
                  <a:srgbClr val="000000"/>
                </a:solidFill>
              </a:rPr>
              <a:t>By survey unit – specific counts re # of employees experiencing a mental illness, harassment, etc.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292929"/>
                </a:solidFill>
                <a:cs typeface="Arial" pitchFamily="34" charset="0"/>
              </a:rPr>
              <a:t>X% </a:t>
            </a:r>
            <a:r>
              <a:rPr lang="en-US" dirty="0" smtClean="0">
                <a:solidFill>
                  <a:srgbClr val="292929"/>
                </a:solidFill>
                <a:cs typeface="Arial" pitchFamily="34" charset="0"/>
              </a:rPr>
              <a:t>of employees reported experiencing discrimination because of their cultural/ethnic background, disability, sexual orientation, gender or age.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292929"/>
                </a:solidFill>
                <a:cs typeface="Arial" pitchFamily="34" charset="0"/>
              </a:rPr>
              <a:t>X% </a:t>
            </a:r>
            <a:r>
              <a:rPr lang="en-US" dirty="0" smtClean="0">
                <a:solidFill>
                  <a:srgbClr val="292929"/>
                </a:solidFill>
                <a:cs typeface="Arial" pitchFamily="34" charset="0"/>
              </a:rPr>
              <a:t>of employees believe they are suffering from a mental illness.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292929"/>
                </a:solidFill>
                <a:cs typeface="Arial" pitchFamily="34" charset="0"/>
              </a:rPr>
              <a:t>Of these, X</a:t>
            </a:r>
            <a:r>
              <a:rPr lang="en-US" b="1" dirty="0" smtClean="0">
                <a:solidFill>
                  <a:srgbClr val="292929"/>
                </a:solidFill>
                <a:cs typeface="Arial" pitchFamily="34" charset="0"/>
              </a:rPr>
              <a:t>% </a:t>
            </a:r>
            <a:r>
              <a:rPr lang="en-US" dirty="0" smtClean="0">
                <a:solidFill>
                  <a:srgbClr val="292929"/>
                </a:solidFill>
                <a:cs typeface="Arial" pitchFamily="34" charset="0"/>
              </a:rPr>
              <a:t>reported being treated unfairly in the workplace due to their mental illness.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9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Verdana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 smtClean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97692"/>
      </p:ext>
    </p:extLst>
  </p:cSld>
  <p:clrMapOvr>
    <a:masterClrMapping/>
  </p:clrMapOvr>
  <p:transition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r>
              <a:rPr lang="en-US" sz="2000" b="1" smtClean="0">
                <a:solidFill>
                  <a:srgbClr val="292929"/>
                </a:solidFill>
                <a:ea typeface="+mn-ea"/>
                <a:cs typeface="Arial" pitchFamily="34" charset="0"/>
              </a:rPr>
              <a:t>What Great-West Life did</a:t>
            </a:r>
          </a:p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endParaRPr lang="en-US" sz="2000" b="1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As early adopter, worked with researchers from the Consortium for Organizational Mental Healthcare (GM@W designed to minimize need for external support)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2000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Appointed an internal project manager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2000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Completed management audit and full employee survey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4163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208963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r>
              <a:rPr lang="en-US" sz="2000" b="1" smtClean="0">
                <a:solidFill>
                  <a:srgbClr val="292929"/>
                </a:solidFill>
                <a:ea typeface="+mn-ea"/>
                <a:cs typeface="Arial" pitchFamily="34" charset="0"/>
              </a:rPr>
              <a:t>Results</a:t>
            </a:r>
          </a:p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endParaRPr lang="en-US" sz="2000" b="1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+mn-cs"/>
              </a:rPr>
              <a:t>Received detailed results organized by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+mn-cs"/>
              </a:rPr>
              <a:t>Organization (e.g. Group Disability)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+mn-cs"/>
              </a:rPr>
              <a:t>Office/city 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endParaRPr lang="en-US" sz="2000" smtClean="0">
              <a:solidFill>
                <a:srgbClr val="292929"/>
              </a:solidFill>
              <a:ea typeface="+mn-ea"/>
              <a:cs typeface="+mn-cs"/>
            </a:endParaRPr>
          </a:p>
          <a:p>
            <a:pPr eaLnBrk="1" hangingPunct="1"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Overall results were relatively positive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Generally showed moderate or minimal risk levels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A few pockets of significant risk</a:t>
            </a:r>
          </a:p>
          <a:p>
            <a:pPr lvl="1" eaLnBrk="1" hangingPunct="1">
              <a:lnSpc>
                <a:spcPct val="80000"/>
              </a:lnSpc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–"/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99CC00"/>
              </a:buClr>
              <a:buFontTx/>
              <a:buChar char="•"/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965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437563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endParaRPr lang="en-US" sz="2000" b="1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r>
              <a:rPr lang="en-US" sz="2000" b="1" smtClean="0">
                <a:solidFill>
                  <a:srgbClr val="292929"/>
                </a:solidFill>
                <a:ea typeface="+mn-ea"/>
                <a:cs typeface="Arial" pitchFamily="34" charset="0"/>
              </a:rPr>
              <a:t>Follow Up Process for Great-West Life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1900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Shared results with employees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Picked area(s) of concern and held staff focus groups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Reviewed solutions identified by focus group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Conducted one-on-one discussions and additional surveys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Created a Leader’s Guide with references and tips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Implemented solutions or specific actions to address low frequency but high impact issues – e.g. collecting feedback about leaders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1900" smtClean="0">
                <a:solidFill>
                  <a:srgbClr val="292929"/>
                </a:solidFill>
                <a:ea typeface="+mn-ea"/>
                <a:cs typeface="Arial" pitchFamily="34" charset="0"/>
              </a:rPr>
              <a:t>Action planning has been completed – and is ongoing - at multiple levels</a:t>
            </a: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7921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" y="1219200"/>
            <a:ext cx="82089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Clr>
                <a:srgbClr val="99CC00"/>
              </a:buClr>
              <a:defRPr/>
            </a:pPr>
            <a:r>
              <a:rPr lang="en-US" sz="2000" b="1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What Great-West Life learned</a:t>
            </a:r>
          </a:p>
          <a:p>
            <a:pPr marL="457200" indent="-457200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endParaRPr lang="en-US" sz="2000" dirty="0">
              <a:solidFill>
                <a:srgbClr val="29292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457200" indent="-457200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It’s not just the outcomes, it’s the process.  This process to assess risk levels and engage in an ongoing dialogue directly between management and staff has many benefits – for the business – and for our people!</a:t>
            </a:r>
          </a:p>
          <a:p>
            <a:pPr marL="457200" indent="-457200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Engaging in dialogue with staff and building a healthy workplace involves significant management time – there is no free ride! </a:t>
            </a:r>
          </a:p>
          <a:p>
            <a:pPr marL="457200" indent="-457200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All of this was done with no change or provision in the expense budget!</a:t>
            </a:r>
          </a:p>
          <a:p>
            <a:pPr marL="457200" indent="-457200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We have a lot of strengths - GWL employees are engaged and customer focused</a:t>
            </a:r>
          </a:p>
          <a:p>
            <a:pPr>
              <a:defRPr/>
            </a:pPr>
            <a:endParaRPr lang="en-US" sz="1800" dirty="0">
              <a:solidFill>
                <a:srgbClr val="29292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4882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79488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r>
              <a:rPr lang="en-US" sz="2000" b="1" smtClean="0">
                <a:solidFill>
                  <a:srgbClr val="292929"/>
                </a:solidFill>
                <a:ea typeface="+mn-ea"/>
                <a:cs typeface="Arial" pitchFamily="34" charset="0"/>
              </a:rPr>
              <a:t>What Great-West Life learned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Problem areas were not always where we leaders thought they would be</a:t>
            </a:r>
          </a:p>
          <a:p>
            <a:pPr lvl="1" eaLnBrk="1" hangingPunct="1"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Media etc. tend to focus on leadership, workload, and work-life balance as areas of concern.  </a:t>
            </a:r>
          </a:p>
          <a:p>
            <a:pPr lvl="1" eaLnBrk="1" hangingPunct="1">
              <a:spcBef>
                <a:spcPct val="25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Organization culture, civility and respect, and communication are prevailing areas of opportunity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Results can vary considerably by ‘unit’.  We uncovered some surprises – including extremely positive results in some units and some ‘problem situations’ needing attention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Employees need to trust leaders if they are to bring forth concerns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i="1" smtClean="0">
                <a:solidFill>
                  <a:srgbClr val="292929"/>
                </a:solidFill>
                <a:ea typeface="+mn-ea"/>
                <a:cs typeface="Arial" pitchFamily="34" charset="0"/>
              </a:rPr>
              <a:t>Communication is KEY.</a:t>
            </a: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   We have a strong focus on communication, but needed to engage more in a </a:t>
            </a:r>
            <a:r>
              <a:rPr lang="en-US" sz="2000" i="1" smtClean="0">
                <a:solidFill>
                  <a:srgbClr val="292929"/>
                </a:solidFill>
                <a:ea typeface="+mn-ea"/>
                <a:cs typeface="Arial" pitchFamily="34" charset="0"/>
              </a:rPr>
              <a:t>dialogue</a:t>
            </a: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 with staff.  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5005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2089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CC00"/>
              </a:buClr>
            </a:pPr>
            <a:r>
              <a:rPr lang="en-US" sz="2000" b="1" smtClean="0">
                <a:solidFill>
                  <a:srgbClr val="292929"/>
                </a:solidFill>
                <a:ea typeface="+mn-ea"/>
                <a:cs typeface="Arial" pitchFamily="34" charset="0"/>
              </a:rPr>
              <a:t>What Great-West Life learned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Leaders need to have a far better understanding of mental health aspects in the workplace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  <a:ea typeface="+mn-ea"/>
                <a:cs typeface="+mn-cs"/>
              </a:rPr>
              <a:t>Our organizational values are aligned with the principles of a psychologically health workplace but our values were not deeply ingrained principles guiding our behavior or actions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Even with excellent corporate policies and support for employees in the areas of mental health, harassment and discrimination, staff may still not know what services/supports are available. Leaders need to reinforce policies and processes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r>
              <a:rPr lang="en-US" sz="2000" smtClean="0">
                <a:solidFill>
                  <a:srgbClr val="292929"/>
                </a:solidFill>
                <a:ea typeface="+mn-ea"/>
                <a:cs typeface="Arial" pitchFamily="34" charset="0"/>
              </a:rPr>
              <a:t>Strong leadership is fundamental</a:t>
            </a:r>
          </a:p>
          <a:p>
            <a:pPr eaLnBrk="1" hangingPunct="1">
              <a:spcBef>
                <a:spcPct val="50000"/>
              </a:spcBef>
              <a:buClr>
                <a:srgbClr val="008748"/>
              </a:buClr>
              <a:buFont typeface="Arial" pitchFamily="34" charset="0"/>
              <a:buChar char="•"/>
            </a:pPr>
            <a:endParaRPr lang="en-US" sz="1800" smtClean="0">
              <a:solidFill>
                <a:srgbClr val="292929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17505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8686800" cy="4495800"/>
          </a:xfrm>
        </p:spPr>
        <p:txBody>
          <a:bodyPr/>
          <a:lstStyle/>
          <a:p>
            <a:pPr eaLnBrk="1" hangingPunct="1"/>
            <a:r>
              <a:rPr lang="en-US" sz="2000" smtClean="0"/>
              <a:t>Building trust</a:t>
            </a:r>
          </a:p>
          <a:p>
            <a:pPr eaLnBrk="1" hangingPunct="1"/>
            <a:r>
              <a:rPr lang="en-US" sz="2000" smtClean="0"/>
              <a:t>Ensuring each employee understands their purpose</a:t>
            </a:r>
          </a:p>
          <a:p>
            <a:pPr eaLnBrk="1" hangingPunct="1"/>
            <a:r>
              <a:rPr lang="en-US" sz="2000" smtClean="0"/>
              <a:t>Setting clear expectations</a:t>
            </a:r>
          </a:p>
          <a:p>
            <a:pPr eaLnBrk="1" hangingPunct="1"/>
            <a:r>
              <a:rPr lang="en-US" sz="2000" smtClean="0"/>
              <a:t>Focusing on the most important priorities</a:t>
            </a:r>
          </a:p>
          <a:p>
            <a:pPr eaLnBrk="1" hangingPunct="1"/>
            <a:r>
              <a:rPr lang="en-US" sz="2000" smtClean="0"/>
              <a:t>Creating a circle of accountability </a:t>
            </a:r>
          </a:p>
          <a:p>
            <a:pPr eaLnBrk="1" hangingPunct="1"/>
            <a:r>
              <a:rPr lang="en-US" sz="2000" smtClean="0"/>
              <a:t>Growing and developing their employees</a:t>
            </a:r>
          </a:p>
          <a:p>
            <a:pPr eaLnBrk="1" hangingPunct="1"/>
            <a:r>
              <a:rPr lang="en-US" sz="2000" smtClean="0"/>
              <a:t>Developing Emotional Intelligence</a:t>
            </a:r>
          </a:p>
          <a:p>
            <a:pPr eaLnBrk="1" hangingPunct="1"/>
            <a:r>
              <a:rPr lang="en-US" sz="2000" smtClean="0"/>
              <a:t>Understanding mental health aspects in the workplace</a:t>
            </a:r>
          </a:p>
          <a:p>
            <a:pPr lvl="1" eaLnBrk="1" hangingPunct="1"/>
            <a:r>
              <a:rPr lang="en-US" smtClean="0"/>
              <a:t>Literature, courses etc…</a:t>
            </a:r>
          </a:p>
          <a:p>
            <a:pPr lvl="1" eaLnBrk="1" hangingPunct="1"/>
            <a:r>
              <a:rPr lang="en-US" smtClean="0"/>
              <a:t>GM@W</a:t>
            </a:r>
          </a:p>
          <a:p>
            <a:pPr lvl="1" eaLnBrk="1" hangingPunct="1"/>
            <a:r>
              <a:rPr lang="en-US" smtClean="0"/>
              <a:t>GWL Centre for Mental Health in the Workplace</a:t>
            </a:r>
          </a:p>
          <a:p>
            <a:endParaRPr lang="en-US" sz="2000" smtClean="0">
              <a:latin typeface="Verdana" pitchFamily="34" charset="0"/>
            </a:endParaRPr>
          </a:p>
          <a:p>
            <a:endParaRPr lang="en-US" smtClean="0">
              <a:latin typeface="Verdana" pitchFamily="34" charset="0"/>
            </a:endParaRP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447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Building a Healthy Workplace – Leadership Development</a:t>
            </a:r>
          </a:p>
        </p:txBody>
      </p:sp>
    </p:spTree>
    <p:extLst>
      <p:ext uri="{BB962C8B-B14F-4D97-AF65-F5344CB8AC3E}">
        <p14:creationId xmlns:p14="http://schemas.microsoft.com/office/powerpoint/2010/main" val="2328259003"/>
      </p:ext>
    </p:extLst>
  </p:cSld>
  <p:clrMapOvr>
    <a:masterClrMapping/>
  </p:clrMapOvr>
  <p:transition>
    <p:diamond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ppt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714625" y="3716338"/>
            <a:ext cx="5889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CA" sz="1800" smtClean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562360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23850" y="1989138"/>
            <a:ext cx="84963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CC00"/>
              </a:buClr>
              <a:defRPr/>
            </a:pPr>
            <a:r>
              <a:rPr lang="en-US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The Centre works towards preventing and reducing the impacts of mental health issues in workplaces by:</a:t>
            </a:r>
          </a:p>
          <a:p>
            <a:pPr marL="715963" lvl="1" indent="-350838">
              <a:spcBef>
                <a:spcPct val="50000"/>
              </a:spcBef>
              <a:buClr>
                <a:srgbClr val="008748"/>
              </a:buClr>
              <a:buFontTx/>
              <a:buChar char="•"/>
              <a:defRPr/>
            </a:pPr>
            <a:r>
              <a:rPr lang="en-US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increasing knowledge and awareness and supporting knowledge exchange</a:t>
            </a:r>
          </a:p>
          <a:p>
            <a:pPr marL="715963" lvl="1" indent="-350838">
              <a:spcBef>
                <a:spcPct val="50000"/>
              </a:spcBef>
              <a:buClr>
                <a:srgbClr val="008748"/>
              </a:buClr>
              <a:buFontTx/>
              <a:buChar char="•"/>
              <a:defRPr/>
            </a:pPr>
            <a:r>
              <a:rPr lang="en-US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</a:rPr>
              <a:t>helping turn knowledge into action.</a:t>
            </a:r>
          </a:p>
          <a:p>
            <a:pPr marL="715963" lvl="1" indent="-350838">
              <a:spcBef>
                <a:spcPct val="50000"/>
              </a:spcBef>
              <a:buClr>
                <a:srgbClr val="008748"/>
              </a:buClr>
              <a:defRPr/>
            </a:pPr>
            <a:r>
              <a:rPr lang="en-US" sz="2800" b="1" i="1" dirty="0">
                <a:solidFill>
                  <a:srgbClr val="292929"/>
                </a:solidFill>
                <a:latin typeface="Arial" pitchFamily="34" charset="0"/>
                <a:ea typeface="+mn-ea"/>
                <a:cs typeface="Arial" pitchFamily="34" charset="0"/>
                <a:hlinkClick r:id="rId3"/>
              </a:rPr>
              <a:t>www.workplacestrategiesformentalhealth.com</a:t>
            </a:r>
            <a:endParaRPr lang="en-US" sz="2800" b="1" i="1" dirty="0">
              <a:solidFill>
                <a:srgbClr val="29292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 algn="ctr">
              <a:buClr>
                <a:srgbClr val="008748"/>
              </a:buClr>
              <a:buFont typeface="Arial" pitchFamily="34" charset="0"/>
              <a:buChar char="•"/>
              <a:defRPr/>
            </a:pPr>
            <a:endParaRPr lang="en-US" sz="3200" dirty="0">
              <a:solidFill>
                <a:srgbClr val="000000"/>
              </a:solidFill>
              <a:latin typeface="Arial" pitchFamily="34" charset="0"/>
              <a:ea typeface="Arial Unicode MS" pitchFamily="34" charset="-128"/>
              <a:cs typeface="Andalus" pitchFamily="2" charset="-78"/>
            </a:endParaRPr>
          </a:p>
          <a:p>
            <a:pPr marL="342900" indent="-342900" algn="ctr"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ndalus" pitchFamily="2" charset="-78"/>
              </a:rPr>
              <a:t>A public service</a:t>
            </a:r>
          </a:p>
          <a:p>
            <a:pPr marL="342900" indent="-342900" algn="ctr"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ndalus" pitchFamily="2" charset="-78"/>
              </a:rPr>
              <a:t>Resources for employers</a:t>
            </a:r>
          </a:p>
          <a:p>
            <a:pPr marL="342900" indent="-342900" algn="ctr">
              <a:buClr>
                <a:srgbClr val="008748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ndalus" pitchFamily="2" charset="-78"/>
              </a:rPr>
              <a:t>Incubator for innovative new tools</a:t>
            </a:r>
          </a:p>
          <a:p>
            <a:pPr marL="715963" lvl="1" indent="-350838">
              <a:spcBef>
                <a:spcPct val="50000"/>
              </a:spcBef>
              <a:buClr>
                <a:srgbClr val="008748"/>
              </a:buClr>
              <a:defRPr/>
            </a:pPr>
            <a:endParaRPr lang="en-US" sz="2800" b="1" i="1" dirty="0">
              <a:solidFill>
                <a:srgbClr val="292929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715963" lvl="1" indent="-350838">
              <a:spcBef>
                <a:spcPct val="50000"/>
              </a:spcBef>
              <a:buClr>
                <a:srgbClr val="008748"/>
              </a:buClr>
              <a:defRPr/>
            </a:pPr>
            <a:endParaRPr lang="en-US" sz="2800" dirty="0">
              <a:solidFill>
                <a:srgbClr val="29292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295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i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+mn-ea"/>
                <a:cs typeface="+mn-cs"/>
              </a:rPr>
              <a:t>Mandate</a:t>
            </a:r>
          </a:p>
        </p:txBody>
      </p:sp>
    </p:spTree>
    <p:extLst>
      <p:ext uri="{BB962C8B-B14F-4D97-AF65-F5344CB8AC3E}">
        <p14:creationId xmlns:p14="http://schemas.microsoft.com/office/powerpoint/2010/main" val="335123566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3810000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100" b="1" dirty="0">
                <a:solidFill>
                  <a:srgbClr val="1D3761"/>
                </a:solidFill>
                <a:latin typeface="Myriad Pro Semibold" pitchFamily="-72" charset="0"/>
              </a:rPr>
              <a:t>Mary Ann </a:t>
            </a:r>
            <a:r>
              <a:rPr lang="en-US" sz="5100" b="1" dirty="0" err="1">
                <a:solidFill>
                  <a:srgbClr val="1D3761"/>
                </a:solidFill>
                <a:latin typeface="Myriad Pro Semibold" pitchFamily="-72" charset="0"/>
              </a:rPr>
              <a:t>Baynton</a:t>
            </a:r>
            <a:endParaRPr lang="en-US" sz="5100" b="1" dirty="0">
              <a:solidFill>
                <a:srgbClr val="1D3761"/>
              </a:solidFill>
              <a:latin typeface="Myriad Pro Semibold" pitchFamily="-72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Principal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Mary Ann </a:t>
            </a:r>
            <a:r>
              <a:rPr lang="en-US" sz="24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Baynton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&amp; Associates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Consulting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Myriad Pro Semibold" pitchFamily="-72" charset="0"/>
              </a:rPr>
              <a:t>  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8616586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3988" y="3573016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1D3761"/>
                </a:solidFill>
                <a:latin typeface="Myriad Pro Semibold" pitchFamily="-72" charset="0"/>
              </a:rPr>
              <a:t>Building a healthy </a:t>
            </a:r>
            <a:r>
              <a:rPr lang="en-US" sz="6000" b="1" dirty="0" smtClean="0">
                <a:solidFill>
                  <a:srgbClr val="1D3761"/>
                </a:solidFill>
                <a:latin typeface="Myriad Pro Semibold" pitchFamily="-72" charset="0"/>
              </a:rPr>
              <a:t>workplace</a:t>
            </a:r>
            <a:endParaRPr lang="en-US" sz="6000" dirty="0">
              <a:solidFill>
                <a:srgbClr val="1D3761"/>
              </a:solidFill>
              <a:latin typeface="Myriad Pro Semibold" pitchFamily="-72" charset="0"/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1791509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Rob watching in office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3999" cy="964058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22006"/>
            <a:ext cx="91440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1"/>
                </a:solidFill>
              </a:rPr>
              <a:t>One supervisor’s experience</a:t>
            </a:r>
            <a:endParaRPr lang="en-CA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m and woman in office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1653" t="10273" b="19904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48" y="4083269"/>
            <a:ext cx="3657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Accommodating violence?</a:t>
            </a:r>
            <a:endParaRPr lang="en-CA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4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B5G129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0087" y="-1022338"/>
            <a:ext cx="12155556" cy="7880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76097" y="755372"/>
            <a:ext cx="654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3600" dirty="0" smtClean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Triggers and Emotional Cost</a:t>
            </a:r>
            <a:endParaRPr lang="en-CA" sz="3600" dirty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32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YB5G149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75340" y="0"/>
            <a:ext cx="9831464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Who has your back?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Call to Action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64080"/>
            <a:ext cx="8229600" cy="286911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CA" sz="4000" dirty="0"/>
              <a:t>"When dealing with people, remember you are not dealing with creatures of logic, but creatures of emotion."</a:t>
            </a:r>
          </a:p>
          <a:p>
            <a:pPr marL="0" indent="0">
              <a:buNone/>
            </a:pPr>
            <a:r>
              <a:rPr lang="en-CA" sz="4000" dirty="0" smtClean="0"/>
              <a:t>	</a:t>
            </a:r>
            <a:r>
              <a:rPr lang="en-CA" sz="2600" dirty="0" smtClean="0"/>
              <a:t>- </a:t>
            </a:r>
            <a:r>
              <a:rPr lang="en-CA" sz="2600" dirty="0"/>
              <a:t>Dale Carnegie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1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3988" y="3573016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1D3761"/>
                </a:solidFill>
                <a:latin typeface="Myriad Pro Semibold" pitchFamily="-72" charset="0"/>
              </a:rPr>
              <a:t>Building a healthy </a:t>
            </a:r>
            <a:r>
              <a:rPr lang="en-US" sz="6000" b="1" dirty="0" smtClean="0">
                <a:solidFill>
                  <a:srgbClr val="1D3761"/>
                </a:solidFill>
                <a:latin typeface="Myriad Pro Semibold" pitchFamily="-72" charset="0"/>
              </a:rPr>
              <a:t>workplace</a:t>
            </a:r>
            <a:endParaRPr lang="en-US" sz="6000" dirty="0">
              <a:solidFill>
                <a:srgbClr val="1D3761"/>
              </a:solidFill>
              <a:latin typeface="Myriad Pro Semibold" pitchFamily="-72" charset="0"/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079155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53988" y="3573016"/>
            <a:ext cx="8794750" cy="208438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6000" b="1" dirty="0">
                <a:solidFill>
                  <a:srgbClr val="1D3761"/>
                </a:solidFill>
                <a:latin typeface="Myriad Pro Semibold" pitchFamily="-72" charset="0"/>
              </a:rPr>
              <a:t>Building a healthy </a:t>
            </a:r>
            <a:r>
              <a:rPr lang="en-US" sz="6000" b="1" dirty="0" smtClean="0">
                <a:solidFill>
                  <a:srgbClr val="1D3761"/>
                </a:solidFill>
                <a:latin typeface="Myriad Pro Semibold" pitchFamily="-72" charset="0"/>
              </a:rPr>
              <a:t>workplace</a:t>
            </a:r>
            <a:endParaRPr lang="en-US" sz="6000" dirty="0">
              <a:solidFill>
                <a:srgbClr val="1D3761"/>
              </a:solidFill>
              <a:latin typeface="Myriad Pro Semibold" pitchFamily="-72" charset="0"/>
            </a:endParaRPr>
          </a:p>
        </p:txBody>
      </p:sp>
      <p:sp>
        <p:nvSpPr>
          <p:cNvPr id="17411" name="Rectangle 1035"/>
          <p:cNvSpPr>
            <a:spLocks noChangeArrowheads="1"/>
          </p:cNvSpPr>
          <p:nvPr/>
        </p:nvSpPr>
        <p:spPr bwMode="auto">
          <a:xfrm>
            <a:off x="61913" y="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pic>
        <p:nvPicPr>
          <p:cNvPr id="17412" name="Picture 1030" descr="Blue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94488"/>
            <a:ext cx="9145588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30" descr="CO_MentalHealth_Template_oneline_logo_2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55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9761653"/>
      </p:ext>
    </p:extLst>
  </p:cSld>
  <p:clrMapOvr>
    <a:masterClrMapping/>
  </p:clrMapOvr>
  <p:transition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642938" y="2819400"/>
            <a:ext cx="7789862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en-US" sz="1800">
              <a:solidFill>
                <a:srgbClr val="FDD6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699" name="Title 5"/>
          <p:cNvSpPr>
            <a:spLocks noGrp="1"/>
          </p:cNvSpPr>
          <p:nvPr>
            <p:ph type="ctrTitle"/>
          </p:nvPr>
        </p:nvSpPr>
        <p:spPr bwMode="auto">
          <a:xfrm>
            <a:off x="0" y="1912938"/>
            <a:ext cx="9144000" cy="982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800" i="1" dirty="0" smtClean="0">
                <a:latin typeface="Arial" pitchFamily="34" charset="0"/>
                <a:cs typeface="Arial" pitchFamily="34" charset="0"/>
              </a:rPr>
              <a:t>Building Mentally Healthy Workplaces: Perspectives of Canadian Workers and Front-Line Managers</a:t>
            </a:r>
          </a:p>
        </p:txBody>
      </p:sp>
      <p:sp>
        <p:nvSpPr>
          <p:cNvPr id="29700" name="Subtitle 6"/>
          <p:cNvSpPr>
            <a:spLocks noGrp="1"/>
          </p:cNvSpPr>
          <p:nvPr>
            <p:ph type="subTitle" idx="1"/>
          </p:nvPr>
        </p:nvSpPr>
        <p:spPr bwMode="auto">
          <a:xfrm>
            <a:off x="0" y="4056750"/>
            <a:ext cx="91440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sz="1800" dirty="0" smtClean="0">
              <a:solidFill>
                <a:srgbClr val="0DC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sz="2800" dirty="0" smtClean="0">
                <a:solidFill>
                  <a:srgbClr val="0DC0FF"/>
                </a:solidFill>
                <a:latin typeface="Arial" pitchFamily="34" charset="0"/>
                <a:cs typeface="Arial" pitchFamily="34" charset="0"/>
              </a:rPr>
              <a:t>Karla Thorpe</a:t>
            </a:r>
            <a:endParaRPr sz="2800" dirty="0">
              <a:solidFill>
                <a:srgbClr val="0DC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sz="2800" dirty="0" smtClean="0">
                <a:solidFill>
                  <a:srgbClr val="0DC0FF"/>
                </a:solidFill>
                <a:latin typeface="Arial" pitchFamily="34" charset="0"/>
                <a:cs typeface="Arial" pitchFamily="34" charset="0"/>
              </a:rPr>
              <a:t>Director</a:t>
            </a:r>
          </a:p>
          <a:p>
            <a:pPr eaLnBrk="1" hangingPunct="1"/>
            <a:r>
              <a:rPr sz="2800" dirty="0" smtClean="0">
                <a:solidFill>
                  <a:srgbClr val="0DC0FF"/>
                </a:solidFill>
                <a:latin typeface="Arial" pitchFamily="34" charset="0"/>
                <a:cs typeface="Arial" pitchFamily="34" charset="0"/>
              </a:rPr>
              <a:t>Leadership </a:t>
            </a:r>
            <a:r>
              <a:rPr sz="2800" dirty="0">
                <a:solidFill>
                  <a:srgbClr val="0DC0FF"/>
                </a:solidFill>
                <a:latin typeface="Arial" pitchFamily="34" charset="0"/>
                <a:cs typeface="Arial" pitchFamily="34" charset="0"/>
              </a:rPr>
              <a:t>&amp; Human Resources Research</a:t>
            </a:r>
          </a:p>
          <a:p>
            <a:pPr eaLnBrk="1" hangingPunct="1"/>
            <a:endParaRPr dirty="0">
              <a:solidFill>
                <a:srgbClr val="0DC0FF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dirty="0">
              <a:solidFill>
                <a:srgbClr val="0DC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52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800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indent="-347663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r>
              <a:rPr lang="en-US" sz="2800" dirty="0" smtClean="0">
                <a:solidFill>
                  <a:srgbClr val="262626"/>
                </a:solidFill>
                <a:latin typeface="Arial" charset="0"/>
                <a:ea typeface="+mn-ea"/>
                <a:cs typeface="+mn-cs"/>
              </a:rPr>
              <a:t>The overarching purpose of this project was to:</a:t>
            </a:r>
          </a:p>
          <a:p>
            <a:pPr marL="347663" indent="-347663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endParaRPr lang="en-US" sz="800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262626"/>
                </a:solidFill>
                <a:latin typeface="Arial" charset="0"/>
                <a:ea typeface="+mn-ea"/>
                <a:cs typeface="+mn-cs"/>
              </a:rPr>
              <a:t>P</a:t>
            </a:r>
            <a:r>
              <a:rPr lang="en-US" sz="2800" i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rovide organizations with information to manage employee mental health and wellness</a:t>
            </a: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SzPct val="100000"/>
              <a:buFont typeface="Arial" pitchFamily="34" charset="0"/>
              <a:buChar char="•"/>
              <a:defRPr/>
            </a:pPr>
            <a:endParaRPr lang="en-US" sz="12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Identify challenges and successes faced by employees with mental health issues</a:t>
            </a:r>
          </a:p>
          <a:p>
            <a:pPr marL="347663" indent="-347663">
              <a:spcBef>
                <a:spcPts val="900"/>
              </a:spcBef>
              <a:buSzPct val="100000"/>
              <a:buFont typeface="Arial" pitchFamily="34" charset="0"/>
              <a:buChar char="•"/>
              <a:defRPr/>
            </a:pPr>
            <a:endParaRPr lang="en-US" sz="1200" i="1" dirty="0" smtClean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SzPct val="100000"/>
              <a:buFont typeface="Arial" pitchFamily="34" charset="0"/>
              <a:buChar char="•"/>
              <a:defRPr/>
            </a:pPr>
            <a:r>
              <a:rPr lang="en-US" sz="2800" i="1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Provide suggestions to ensure workplaces are supportive, healthy, and high-performing</a:t>
            </a: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347663" indent="-347663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  <a:p>
            <a:pPr marL="471488" lvl="1" indent="-6350">
              <a:spcBef>
                <a:spcPts val="900"/>
              </a:spcBef>
              <a:buClr>
                <a:srgbClr val="FFFFFF">
                  <a:lumMod val="50000"/>
                </a:srgbClr>
              </a:buClr>
              <a:buSzPct val="50000"/>
              <a:defRPr/>
            </a:pPr>
            <a:endParaRPr lang="en-US" sz="2800" i="1" dirty="0" smtClean="0">
              <a:solidFill>
                <a:srgbClr val="262626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Project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2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Project Sponsors</a:t>
            </a:r>
            <a:endParaRPr lang="en-US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8" descr="logo-morneaushepell-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43000"/>
            <a:ext cx="4657725" cy="1543050"/>
          </a:xfrm>
          <a:prstGeom prst="rect">
            <a:avLst/>
          </a:prstGeom>
        </p:spPr>
      </p:pic>
      <p:pic>
        <p:nvPicPr>
          <p:cNvPr id="12" name="Picture 11" descr="Bell_Pantone301_Lg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70" y="2705100"/>
            <a:ext cx="2514600" cy="1943100"/>
          </a:xfrm>
          <a:prstGeom prst="rect">
            <a:avLst/>
          </a:prstGeom>
        </p:spPr>
      </p:pic>
      <p:pic>
        <p:nvPicPr>
          <p:cNvPr id="13" name="Picture 12" descr="TD+Shield_col_ns_EN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3848" y="4605528"/>
            <a:ext cx="1368552" cy="1261872"/>
          </a:xfrm>
          <a:prstGeom prst="rect">
            <a:avLst/>
          </a:prstGeom>
        </p:spPr>
      </p:pic>
      <p:pic>
        <p:nvPicPr>
          <p:cNvPr id="14" name="Picture 13" descr="CP_4C_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2185" y="4800600"/>
            <a:ext cx="4002215" cy="958025"/>
          </a:xfrm>
          <a:prstGeom prst="rect">
            <a:avLst/>
          </a:prstGeom>
        </p:spPr>
      </p:pic>
      <p:pic>
        <p:nvPicPr>
          <p:cNvPr id="15" name="Picture 14" descr="Manulife_Financial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5114" y="3015691"/>
            <a:ext cx="5714086" cy="13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736125" y="1318845"/>
            <a:ext cx="4041775" cy="3951288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Morneau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Shepell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Public Service Alliance of Canada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TD Bank Group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Treasury Board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University Health Network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University of Calgary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University of Montreal</a:t>
            </a:r>
          </a:p>
          <a:p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457205" y="1336430"/>
            <a:ext cx="4268788" cy="3951288"/>
          </a:xfrm>
        </p:spPr>
        <p:txBody>
          <a:bodyPr/>
          <a:lstStyle/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Bell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Canada Post Corporation 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Canadian Auto Workers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Canadian Mental Health Association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Manulife Financial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Mental Health Commission of Canada</a:t>
            </a:r>
          </a:p>
          <a:p>
            <a:pPr lvl="0"/>
            <a:r>
              <a:rPr lang="en-US" dirty="0" smtClean="0">
                <a:latin typeface="Arial" pitchFamily="34" charset="0"/>
                <a:cs typeface="Arial" pitchFamily="34" charset="0"/>
              </a:rPr>
              <a:t>Mood Disorders of Canada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Project Advisory Board</a:t>
            </a:r>
            <a:endParaRPr lang="en-US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9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19.25"/>
  <p:tag name="PRINTWIDTH" val="26.75"/>
  <p:tag name="SLIDEELEMTYPE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_HAS_CHART" val="false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72" charset="0"/>
            <a:ea typeface="ＭＳ Ｐゴシック" pitchFamily="-72" charset="-128"/>
            <a:cs typeface="ＭＳ Ｐゴシック" pitchFamily="-7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BOC Eng2 PP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each - Mary Ann Baynton &amp; Associates Consult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782</TotalTime>
  <Words>1661</Words>
  <Application>Microsoft Office PowerPoint</Application>
  <PresentationFormat>On-screen Show (4:3)</PresentationFormat>
  <Paragraphs>339</Paragraphs>
  <Slides>46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Blank Presentation</vt:lpstr>
      <vt:lpstr>Default Design</vt:lpstr>
      <vt:lpstr>CBOC Eng2 PPT</vt:lpstr>
      <vt:lpstr>Peach - Mary Ann Baynton &amp; Associates Consulting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Mentally Healthy Workplaces: Perspectives of Canadian Workers and Front-Line Managers</vt:lpstr>
      <vt:lpstr>Project Purpose</vt:lpstr>
      <vt:lpstr>Project Sponsors</vt:lpstr>
      <vt:lpstr>Project Advisory Board</vt:lpstr>
      <vt:lpstr>PowerPoint Presentation</vt:lpstr>
      <vt:lpstr>Prevalence of Mental Health Issues</vt:lpstr>
      <vt:lpstr>Profile</vt:lpstr>
      <vt:lpstr>PowerPoint Presentation</vt:lpstr>
      <vt:lpstr>PowerPoint Presentation</vt:lpstr>
      <vt:lpstr>PowerPoint Presentation</vt:lpstr>
      <vt:lpstr>PowerPoint Presentation</vt:lpstr>
      <vt:lpstr>Supervisors/Managers Have Confidence in Their Knowledge and Abilities</vt:lpstr>
      <vt:lpstr>But Employees Don’t Agree….</vt:lpstr>
      <vt:lpstr>PowerPoint Presentation</vt:lpstr>
      <vt:lpstr>PowerPoint Presentation</vt:lpstr>
      <vt:lpstr>Creating Positive Change in Organizations</vt:lpstr>
      <vt:lpstr>Contact Us</vt:lpstr>
      <vt:lpstr>PowerPoint Presentation</vt:lpstr>
      <vt:lpstr>Building a Healthy Workplace</vt:lpstr>
      <vt:lpstr>Building a Healthy Workplace – what have we done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supervisor’s experience</vt:lpstr>
      <vt:lpstr>Accommodating violence?</vt:lpstr>
      <vt:lpstr>PowerPoint Presentation</vt:lpstr>
      <vt:lpstr>Who has your back?</vt:lpstr>
      <vt:lpstr>A Call to Action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Daniele Belanger</dc:creator>
  <cp:lastModifiedBy>Daniele</cp:lastModifiedBy>
  <cp:revision>83</cp:revision>
  <dcterms:created xsi:type="dcterms:W3CDTF">2010-10-30T15:20:54Z</dcterms:created>
  <dcterms:modified xsi:type="dcterms:W3CDTF">2012-05-22T13:35:35Z</dcterms:modified>
</cp:coreProperties>
</file>