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  <p:sldMasterId id="2147483682" r:id="rId2"/>
    <p:sldMasterId id="2147483685" r:id="rId3"/>
  </p:sldMasterIdLst>
  <p:notesMasterIdLst>
    <p:notesMasterId r:id="rId30"/>
  </p:notesMasterIdLst>
  <p:handoutMasterIdLst>
    <p:handoutMasterId r:id="rId31"/>
  </p:handoutMasterIdLst>
  <p:sldIdLst>
    <p:sldId id="287" r:id="rId4"/>
    <p:sldId id="288" r:id="rId5"/>
    <p:sldId id="295" r:id="rId6"/>
    <p:sldId id="292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14" r:id="rId26"/>
    <p:sldId id="315" r:id="rId27"/>
    <p:sldId id="316" r:id="rId28"/>
    <p:sldId id="294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761"/>
    <a:srgbClr val="323A61"/>
    <a:srgbClr val="33437E"/>
    <a:srgbClr val="415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350" y="-8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pitchFamily="-72" charset="-128"/>
                <a:cs typeface="ＭＳ Ｐゴシック" pitchFamily="-7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72" charset="-128"/>
                <a:cs typeface="ＭＳ Ｐゴシック" pitchFamily="-72" charset="-128"/>
              </a:defRPr>
            </a:lvl1pPr>
          </a:lstStyle>
          <a:p>
            <a:pPr>
              <a:defRPr/>
            </a:pPr>
            <a:fld id="{8940AEC5-CBB0-4A8C-BEF3-0166EA92CAE1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pitchFamily="-72" charset="-128"/>
                <a:cs typeface="ＭＳ Ｐゴシック" pitchFamily="-7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pitchFamily="-72" charset="-128"/>
                <a:cs typeface="ＭＳ Ｐゴシック" pitchFamily="-72" charset="-128"/>
              </a:defRPr>
            </a:lvl1pPr>
          </a:lstStyle>
          <a:p>
            <a:pPr>
              <a:defRPr/>
            </a:pPr>
            <a:fld id="{0403FED3-E210-46ED-AE1B-1DB91414B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46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9E4AA83-7AF1-4C7C-88F8-1D4D2573EE01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C77FE0E3-665D-4820-A616-D8740CC9D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36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72" charset="-128"/>
        <a:cs typeface="ＭＳ Ｐゴシック" pitchFamily="-7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7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72" charset="-128"/>
        <a:cs typeface="Geneva" pitchFamily="-7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72" charset="-128"/>
        <a:cs typeface="Geneva" pitchFamily="-7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72" charset="-128"/>
        <a:cs typeface="Geneva" pitchFamily="-72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8790F5-628D-4BED-A1EF-B648A2E6DA5C}" type="slidenum">
              <a:rPr lang="en-US">
                <a:solidFill>
                  <a:srgbClr val="000000"/>
                </a:solidFill>
                <a:ea typeface="ＭＳ Ｐゴシック" pitchFamily="-72" charset="-128"/>
                <a:cs typeface="ＭＳ Ｐゴシック" pitchFamily="-72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solidFill>
                <a:srgbClr val="000000"/>
              </a:solidFill>
              <a:ea typeface="ＭＳ Ｐゴシック" pitchFamily="-72" charset="-128"/>
              <a:cs typeface="ＭＳ Ｐゴシック" pitchFamily="-72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8790F5-628D-4BED-A1EF-B648A2E6DA5C}" type="slidenum">
              <a:rPr lang="en-US">
                <a:solidFill>
                  <a:srgbClr val="000000"/>
                </a:solidFill>
                <a:ea typeface="ＭＳ Ｐゴシック" pitchFamily="-72" charset="-128"/>
                <a:cs typeface="ＭＳ Ｐゴシック" pitchFamily="-72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solidFill>
                <a:srgbClr val="000000"/>
              </a:solidFill>
              <a:ea typeface="ＭＳ Ｐゴシック" pitchFamily="-72" charset="-128"/>
              <a:cs typeface="ＭＳ Ｐゴシック" pitchFamily="-72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8790F5-628D-4BED-A1EF-B648A2E6DA5C}" type="slidenum">
              <a:rPr lang="en-US">
                <a:solidFill>
                  <a:srgbClr val="000000"/>
                </a:solidFill>
                <a:ea typeface="ＭＳ Ｐゴシック" pitchFamily="-72" charset="-128"/>
                <a:cs typeface="ＭＳ Ｐゴシック" pitchFamily="-72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>
              <a:solidFill>
                <a:srgbClr val="000000"/>
              </a:solidFill>
              <a:ea typeface="ＭＳ Ｐゴシック" pitchFamily="-72" charset="-128"/>
              <a:cs typeface="ＭＳ Ｐゴシック" pitchFamily="-72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8790F5-628D-4BED-A1EF-B648A2E6DA5C}" type="slidenum">
              <a:rPr lang="en-US">
                <a:solidFill>
                  <a:srgbClr val="000000"/>
                </a:solidFill>
                <a:ea typeface="ＭＳ Ｐゴシック" pitchFamily="-72" charset="-128"/>
                <a:cs typeface="ＭＳ Ｐゴシック" pitchFamily="-72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solidFill>
                <a:srgbClr val="000000"/>
              </a:solidFill>
              <a:ea typeface="ＭＳ Ｐゴシック" pitchFamily="-72" charset="-128"/>
              <a:cs typeface="ＭＳ Ｐゴシック" pitchFamily="-72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8790F5-628D-4BED-A1EF-B648A2E6DA5C}" type="slidenum">
              <a:rPr lang="en-US">
                <a:solidFill>
                  <a:srgbClr val="000000"/>
                </a:solidFill>
                <a:ea typeface="ＭＳ Ｐゴシック" pitchFamily="-72" charset="-128"/>
                <a:cs typeface="ＭＳ Ｐゴシック" pitchFamily="-72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solidFill>
                <a:srgbClr val="000000"/>
              </a:solidFill>
              <a:ea typeface="ＭＳ Ｐゴシック" pitchFamily="-72" charset="-128"/>
              <a:cs typeface="ＭＳ Ｐゴシック" pitchFamily="-72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29012" indent="-28038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21557" indent="-2243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70180" indent="-2243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18802" indent="-2243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467425" indent="-2243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16047" indent="-2243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364669" indent="-2243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13292" indent="-2243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E9DEECCB-25E8-4F8F-9E7F-634C31C70F42}" type="slidenum">
              <a:rPr lang="en-US" sz="1200">
                <a:solidFill>
                  <a:prstClr val="black"/>
                </a:solidFill>
              </a:rPr>
              <a:pPr/>
              <a:t>6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29012" indent="-280389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21557" indent="-2243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570180" indent="-2243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18802" indent="-22431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467425" indent="-2243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16047" indent="-2243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364669" indent="-2243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13292" indent="-22431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1BEB3246-BE12-41FC-B72B-49C9AB49A58D}" type="slidenum">
              <a:rPr lang="en-US" sz="1200">
                <a:solidFill>
                  <a:prstClr val="black"/>
                </a:solidFill>
              </a:rPr>
              <a:pPr/>
              <a:t>9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8790F5-628D-4BED-A1EF-B648A2E6DA5C}" type="slidenum">
              <a:rPr lang="en-US">
                <a:solidFill>
                  <a:srgbClr val="000000"/>
                </a:solidFill>
                <a:ea typeface="ＭＳ Ｐゴシック" pitchFamily="-72" charset="-128"/>
                <a:cs typeface="ＭＳ Ｐゴシック" pitchFamily="-72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>
              <a:solidFill>
                <a:srgbClr val="000000"/>
              </a:solidFill>
              <a:ea typeface="ＭＳ Ｐゴシック" pitchFamily="-72" charset="-128"/>
              <a:cs typeface="ＭＳ Ｐゴシック" pitchFamily="-72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109DA-7B8C-4A71-B94D-3ACD77C07ABD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F99D6-5000-49A4-8151-346500754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4F1A4-06BA-4586-9C6B-F91CE529D704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6DC8B-410E-4F31-B100-661CF3CFA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5002-1240-4065-8C57-AC08E9978281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00AF3-A52E-498E-826E-88A16118E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9509B-6332-47EB-B5BB-F3AA5D2FAB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758042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DBF1C-6A40-4006-9222-6900A3ABE2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871314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98DF6-E770-4BC3-A2E0-50C67DCA3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722805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01A04-7627-493B-AA3D-C0AD823247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3333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ED720-F686-4BFA-ACCC-34526EC943E1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E93BF-CE42-4020-9EFA-4FC1B38D8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98BDA-DC8E-46A4-8790-40103C5C1012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18CC7-1203-437F-A47B-9999AC02BF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4FC2F-C4C3-4365-A318-678DDA61CC2E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3264D-9BC0-4E33-B298-3707D42EB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D8E94-7837-45DF-9C6B-38D2C7F81D69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A4299-73C9-4A61-9633-78A66A13A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93130-63FF-4DDC-A166-2E65A4C32AD2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0F0DC-9877-46AD-B8B5-EFDAEA96CF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0409D-E37B-400E-ACE0-9854A18E8483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C3023-C3DD-433F-825F-95ABC4881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EF91D-4495-4515-9909-478158599587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F0789-4A3F-470F-AA7E-6765652789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D5FF4-01FA-4485-A7E1-92F3A8512B95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74BF8-F062-4121-B45D-46668F6EC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fld id="{AFA6E33F-CE14-4EF0-AF5A-678AFC5EEE75}" type="datetimeFigureOut">
              <a:rPr lang="en-US"/>
              <a:pPr>
                <a:defRPr/>
              </a:pPr>
              <a:t>5/15/2012</a:t>
            </a:fld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fld id="{CFBE3A47-C9AB-41D6-BC3C-4CC99675F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0" r:id="rId2"/>
    <p:sldLayoutId id="2147483679" r:id="rId3"/>
    <p:sldLayoutId id="2147483678" r:id="rId4"/>
    <p:sldLayoutId id="2147483677" r:id="rId5"/>
    <p:sldLayoutId id="2147483676" r:id="rId6"/>
    <p:sldLayoutId id="2147483675" r:id="rId7"/>
    <p:sldLayoutId id="2147483674" r:id="rId8"/>
    <p:sldLayoutId id="2147483673" r:id="rId9"/>
    <p:sldLayoutId id="2147483672" r:id="rId10"/>
    <p:sldLayoutId id="2147483671" r:id="rId11"/>
  </p:sldLayoutIdLst>
  <p:transition advTm="1000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72" charset="0"/>
          <a:ea typeface="Osaka" pitchFamily="-72" charset="-128"/>
          <a:cs typeface="Osaka" pitchFamily="-7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3200" y="76200"/>
            <a:ext cx="6019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752600"/>
            <a:ext cx="6629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+mn-ea"/>
              </a:defRPr>
            </a:lvl1pPr>
          </a:lstStyle>
          <a:p>
            <a:pPr eaLnBrk="0" hangingPunct="0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D00030"/>
                </a:solidFill>
                <a:latin typeface="Arial" pitchFamily="34" charset="0"/>
                <a:ea typeface="+mn-ea"/>
              </a:defRPr>
            </a:lvl1pPr>
          </a:lstStyle>
          <a:p>
            <a:pPr eaLnBrk="0" hangingPunct="0"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D00030"/>
                </a:solidFill>
                <a:ea typeface="ＭＳ Ｐゴシック" charset="-128"/>
              </a:defRPr>
            </a:lvl1pPr>
          </a:lstStyle>
          <a:p>
            <a:pPr eaLnBrk="0" hangingPunct="0">
              <a:defRPr/>
            </a:pPr>
            <a:fld id="{492C8B23-321E-496C-8207-1F17842CCD31}" type="slidenum">
              <a:rPr lang="en-US">
                <a:latin typeface="Arial" pitchFamily="34" charset="0"/>
              </a:rPr>
              <a:pPr eaLnBrk="0" hangingPunct="0">
                <a:defRPr/>
              </a:pPr>
              <a:t>‹#›</a:t>
            </a:fld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594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ransition spd="med"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venir LT Std 85 Heavy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venir LT Std 85 Heavy" pitchFamily="-109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venir LT Std 85 Heavy" pitchFamily="-109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venir LT Std 85 Heavy" pitchFamily="-109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venir LT Std 85 Heavy" pitchFamily="-109" charset="0"/>
          <a:ea typeface="ＭＳ Ｐゴシック" pitchFamily="-106" charset="-128"/>
          <a:cs typeface="ＭＳ Ｐゴシック" pitchFamily="-10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ts val="1500"/>
        </a:spcAft>
        <a:buClr>
          <a:srgbClr val="D20031"/>
        </a:buClr>
        <a:defRPr sz="2700">
          <a:solidFill>
            <a:schemeClr val="tx1"/>
          </a:solidFill>
          <a:latin typeface="Avenir LT Std 85 Heavy"/>
          <a:ea typeface="+mn-ea"/>
          <a:cs typeface="+mn-cs"/>
        </a:defRPr>
      </a:lvl1pPr>
      <a:lvl2pPr marL="260350" indent="-284163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85000"/>
        <a:buFont typeface="Wingdings" pitchFamily="2" charset="2"/>
        <a:buChar char="§"/>
        <a:defRPr sz="2500">
          <a:solidFill>
            <a:schemeClr val="tx1"/>
          </a:solidFill>
          <a:latin typeface="Avenir LT Std 65 Medium"/>
          <a:ea typeface="+mn-ea"/>
        </a:defRPr>
      </a:lvl2pPr>
      <a:lvl3pPr marL="261938" indent="-284163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85000"/>
        <a:buFont typeface="Wingdings" pitchFamily="2" charset="2"/>
        <a:buChar char="§"/>
        <a:defRPr sz="2500">
          <a:solidFill>
            <a:schemeClr val="tx1"/>
          </a:solidFill>
          <a:latin typeface="Avenir LT Std 65 Medium"/>
          <a:ea typeface="+mn-ea"/>
        </a:defRPr>
      </a:lvl3pPr>
      <a:lvl4pPr marL="234950" indent="-284163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85000"/>
        <a:buFont typeface="Wingdings" pitchFamily="2" charset="2"/>
        <a:buChar char="§"/>
        <a:defRPr sz="2500">
          <a:solidFill>
            <a:schemeClr val="tx1"/>
          </a:solidFill>
          <a:latin typeface="Avenir LT Std 65 Medium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3200" y="76200"/>
            <a:ext cx="6019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752600"/>
            <a:ext cx="7162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+mn-ea"/>
              </a:defRPr>
            </a:lvl1pPr>
          </a:lstStyle>
          <a:p>
            <a:pPr eaLnBrk="0" hangingPunct="0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D00030"/>
                </a:solidFill>
                <a:latin typeface="Arial" pitchFamily="34" charset="0"/>
                <a:ea typeface="+mn-ea"/>
              </a:defRPr>
            </a:lvl1pPr>
          </a:lstStyle>
          <a:p>
            <a:pPr eaLnBrk="0" hangingPunct="0"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D00030"/>
                </a:solidFill>
                <a:ea typeface="ＭＳ Ｐゴシック" charset="-128"/>
              </a:defRPr>
            </a:lvl1pPr>
          </a:lstStyle>
          <a:p>
            <a:pPr eaLnBrk="0" hangingPunct="0">
              <a:defRPr/>
            </a:pPr>
            <a:fld id="{9F4B7594-CDD7-427D-B508-50DB815ED428}" type="slidenum">
              <a:rPr lang="en-US">
                <a:latin typeface="Arial" pitchFamily="34" charset="0"/>
              </a:rPr>
              <a:pPr eaLnBrk="0" hangingPunct="0">
                <a:defRPr/>
              </a:pPr>
              <a:t>‹#›</a:t>
            </a:fld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933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</p:sldLayoutIdLst>
  <p:transition spd="med"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venir LT Std 85 Heavy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venir LT Std 85 Heavy" pitchFamily="-109" charset="0"/>
          <a:ea typeface="ＭＳ Ｐゴシック" pitchFamily="-106" charset="-128"/>
          <a:cs typeface="ＭＳ Ｐゴシック" pitchFamily="-10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venir LT Std 85 Heavy" pitchFamily="-109" charset="0"/>
          <a:ea typeface="ＭＳ Ｐゴシック" pitchFamily="-106" charset="-128"/>
          <a:cs typeface="ＭＳ Ｐゴシック" pitchFamily="-10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venir LT Std 85 Heavy" pitchFamily="-109" charset="0"/>
          <a:ea typeface="ＭＳ Ｐゴシック" pitchFamily="-106" charset="-128"/>
          <a:cs typeface="ＭＳ Ｐゴシック" pitchFamily="-10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venir LT Std 85 Heavy" pitchFamily="-109" charset="0"/>
          <a:ea typeface="ＭＳ Ｐゴシック" pitchFamily="-106" charset="-128"/>
          <a:cs typeface="ＭＳ Ｐゴシック" pitchFamily="-10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61938" indent="-284163" algn="l" rtl="0" eaLnBrk="0" fontAlgn="base" hangingPunct="0">
        <a:spcBef>
          <a:spcPct val="20000"/>
        </a:spcBef>
        <a:spcAft>
          <a:spcPts val="1500"/>
        </a:spcAft>
        <a:buClr>
          <a:srgbClr val="FF0000"/>
        </a:buClr>
        <a:buSzPct val="85000"/>
        <a:defRPr sz="2800">
          <a:solidFill>
            <a:schemeClr val="tx1"/>
          </a:solidFill>
          <a:latin typeface="Avenir LT Std 85 Heavy"/>
          <a:ea typeface="+mn-ea"/>
          <a:cs typeface="+mn-cs"/>
        </a:defRPr>
      </a:lvl1pPr>
      <a:lvl2pPr marL="260350" indent="-284163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85000"/>
        <a:buFont typeface="Wingdings" pitchFamily="2" charset="2"/>
        <a:defRPr sz="2500">
          <a:solidFill>
            <a:schemeClr val="tx1"/>
          </a:solidFill>
          <a:latin typeface="Avenir LT Std 65 Medium"/>
          <a:ea typeface="+mn-ea"/>
        </a:defRPr>
      </a:lvl2pPr>
      <a:lvl3pPr marL="261938" indent="-284163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85000"/>
        <a:buFont typeface="Wingdings" pitchFamily="2" charset="2"/>
        <a:buChar char="§"/>
        <a:defRPr sz="2500">
          <a:solidFill>
            <a:schemeClr val="tx1"/>
          </a:solidFill>
          <a:latin typeface="Avenir LT Std 65 Medium"/>
          <a:ea typeface="+mn-ea"/>
        </a:defRPr>
      </a:lvl3pPr>
      <a:lvl4pPr marL="234950" indent="-284163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85000"/>
        <a:buFont typeface="Wingdings" pitchFamily="2" charset="2"/>
        <a:buChar char="§"/>
        <a:defRPr sz="2500">
          <a:solidFill>
            <a:schemeClr val="tx1"/>
          </a:solidFill>
          <a:latin typeface="Avenir LT Std 65 Medium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1.carleton.ca/fita/about-fita/" TargetMode="Externa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153988" y="3429000"/>
            <a:ext cx="8794750" cy="20843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CA" sz="6000" b="1" dirty="0">
                <a:solidFill>
                  <a:srgbClr val="1D3761"/>
                </a:solidFill>
                <a:latin typeface="Myriad Pro Semibold" pitchFamily="-72" charset="0"/>
              </a:rPr>
              <a:t>Leading change: </a:t>
            </a:r>
            <a:endParaRPr lang="en-CA" sz="6000" b="1" dirty="0" smtClean="0">
              <a:solidFill>
                <a:srgbClr val="1D3761"/>
              </a:solidFill>
              <a:latin typeface="Myriad Pro Semibold" pitchFamily="-72" charset="0"/>
            </a:endParaRP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CA" sz="6000" b="1" dirty="0" smtClean="0">
                <a:solidFill>
                  <a:srgbClr val="1D3761"/>
                </a:solidFill>
                <a:latin typeface="Myriad Pro Semibold" pitchFamily="-72" charset="0"/>
              </a:rPr>
              <a:t>One </a:t>
            </a:r>
            <a:r>
              <a:rPr lang="en-CA" sz="6000" b="1" dirty="0">
                <a:solidFill>
                  <a:srgbClr val="1D3761"/>
                </a:solidFill>
                <a:latin typeface="Myriad Pro Semibold" pitchFamily="-72" charset="0"/>
              </a:rPr>
              <a:t>institution’s </a:t>
            </a:r>
            <a:r>
              <a:rPr lang="en-CA" sz="6000" b="1" dirty="0" smtClean="0">
                <a:solidFill>
                  <a:srgbClr val="1D3761"/>
                </a:solidFill>
                <a:latin typeface="Myriad Pro Semibold" pitchFamily="-72" charset="0"/>
              </a:rPr>
              <a:t>experience</a:t>
            </a:r>
            <a:endParaRPr lang="en-US" sz="6000" dirty="0">
              <a:solidFill>
                <a:srgbClr val="1D3761"/>
              </a:solidFill>
              <a:latin typeface="Myriad Pro Semibold" pitchFamily="-72" charset="0"/>
            </a:endParaRPr>
          </a:p>
        </p:txBody>
      </p:sp>
      <p:sp>
        <p:nvSpPr>
          <p:cNvPr id="17411" name="Rectangle 1035"/>
          <p:cNvSpPr>
            <a:spLocks noChangeArrowheads="1"/>
          </p:cNvSpPr>
          <p:nvPr/>
        </p:nvSpPr>
        <p:spPr bwMode="auto">
          <a:xfrm>
            <a:off x="61913" y="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pic>
        <p:nvPicPr>
          <p:cNvPr id="17412" name="Picture 1030" descr="Blue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4488"/>
            <a:ext cx="9145588" cy="16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030" descr="CO_MentalHealth_Template_oneline_logo_20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17509423"/>
      </p:ext>
    </p:extLst>
  </p:cSld>
  <p:clrMapOvr>
    <a:masterClrMapping/>
  </p:clrMapOvr>
  <p:transition advTm="100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venir LT Std 85 Heavy" charset="0"/>
              </a:rPr>
              <a:t>Framework Objectives</a:t>
            </a: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BF60706D-00F3-444D-9571-FE9159FDE356}" type="slidenum">
              <a:rPr lang="en-US" sz="1400" smtClean="0">
                <a:solidFill>
                  <a:srgbClr val="D00030"/>
                </a:solidFill>
              </a:rPr>
              <a:pPr/>
              <a:t>10</a:t>
            </a:fld>
            <a:endParaRPr lang="en-US" sz="1400" smtClean="0">
              <a:solidFill>
                <a:srgbClr val="D0003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0825" y="1484313"/>
            <a:ext cx="8497888" cy="5113337"/>
          </a:xfrm>
        </p:spPr>
        <p:txBody>
          <a:bodyPr/>
          <a:lstStyle/>
          <a:p>
            <a:pPr marL="0">
              <a:defRPr/>
            </a:pPr>
            <a:r>
              <a:rPr lang="en-CA" sz="2000" b="1" dirty="0" smtClean="0">
                <a:latin typeface="Avenir LT Std 85 Heavy" charset="0"/>
              </a:rPr>
              <a:t>The Student Mental Health Framework (FW) is the centrepiece of Carleton’s strategy. Its Objectives include:</a:t>
            </a:r>
          </a:p>
          <a:p>
            <a:pPr marL="0">
              <a:buFontTx/>
              <a:buChar char="•"/>
              <a:defRPr/>
            </a:pPr>
            <a:r>
              <a:rPr lang="en-CA" sz="1800" dirty="0" smtClean="0">
                <a:latin typeface="Avenir LT Std 85 Heavy" charset="0"/>
              </a:rPr>
              <a:t>Ensure consistent campus-wide approaches: </a:t>
            </a:r>
          </a:p>
          <a:p>
            <a:pPr marL="914400">
              <a:buClr>
                <a:schemeClr val="tx1">
                  <a:lumMod val="95000"/>
                  <a:lumOff val="5000"/>
                </a:schemeClr>
              </a:buClr>
              <a:buFont typeface="Wingdings" pitchFamily="2" charset="2"/>
              <a:buChar char="§"/>
              <a:defRPr/>
            </a:pPr>
            <a:r>
              <a:rPr lang="en-CA" sz="1800" dirty="0" smtClean="0">
                <a:solidFill>
                  <a:srgbClr val="C00000"/>
                </a:solidFill>
                <a:latin typeface="Avenir LT Std 85 Heavy" charset="0"/>
              </a:rPr>
              <a:t>At-Risk Protocol; Code of Conduct; Alcohol strategy; Risk Management process </a:t>
            </a:r>
          </a:p>
          <a:p>
            <a:pPr marL="0">
              <a:buFontTx/>
              <a:buChar char="•"/>
              <a:defRPr/>
            </a:pPr>
            <a:r>
              <a:rPr lang="en-CA" sz="1800" dirty="0" smtClean="0">
                <a:latin typeface="Avenir LT Std 85 Heavy" charset="0"/>
              </a:rPr>
              <a:t>Provide guidance on responding to students at-risk;</a:t>
            </a:r>
          </a:p>
          <a:p>
            <a:pPr marL="0">
              <a:buFontTx/>
              <a:buChar char="•"/>
              <a:defRPr/>
            </a:pPr>
            <a:r>
              <a:rPr lang="en-CA" sz="1800" dirty="0" smtClean="0">
                <a:latin typeface="Avenir LT Std 85 Heavy" charset="0"/>
              </a:rPr>
              <a:t>Facilitate appropriate referrals;</a:t>
            </a:r>
          </a:p>
          <a:p>
            <a:pPr marL="342000">
              <a:buFontTx/>
              <a:buChar char="•"/>
              <a:defRPr/>
            </a:pPr>
            <a:r>
              <a:rPr lang="en-CA" sz="1800" dirty="0" smtClean="0">
                <a:latin typeface="Avenir LT Std 85 Heavy" charset="0"/>
              </a:rPr>
              <a:t>Raise awareness about student mental health and train community members to respond appropriately; </a:t>
            </a:r>
          </a:p>
          <a:p>
            <a:pPr marL="0">
              <a:buFontTx/>
              <a:buChar char="•"/>
              <a:defRPr/>
            </a:pPr>
            <a:r>
              <a:rPr lang="en-CA" sz="1800" dirty="0" smtClean="0">
                <a:latin typeface="Avenir LT Std 85 Heavy" charset="0"/>
              </a:rPr>
              <a:t>Address emerging needs through quality assurance and improving processes. </a:t>
            </a:r>
          </a:p>
        </p:txBody>
      </p:sp>
    </p:spTree>
    <p:extLst>
      <p:ext uri="{BB962C8B-B14F-4D97-AF65-F5344CB8AC3E}">
        <p14:creationId xmlns:p14="http://schemas.microsoft.com/office/powerpoint/2010/main" val="4294334537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venir LT Std 85 Heavy" charset="0"/>
              </a:rPr>
              <a:t>Communications </a:t>
            </a:r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B3C24C1-8DFA-42A9-B0B0-E0C6318665B9}" type="slidenum">
              <a:rPr lang="en-US" sz="1400" smtClean="0">
                <a:solidFill>
                  <a:srgbClr val="D00030"/>
                </a:solidFill>
              </a:rPr>
              <a:pPr/>
              <a:t>11</a:t>
            </a:fld>
            <a:endParaRPr lang="en-US" sz="1400" smtClean="0">
              <a:solidFill>
                <a:srgbClr val="D0003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0825" y="1628800"/>
            <a:ext cx="8497888" cy="4968850"/>
          </a:xfrm>
        </p:spPr>
        <p:txBody>
          <a:bodyPr/>
          <a:lstStyle/>
          <a:p>
            <a:pPr marL="0">
              <a:defRPr/>
            </a:pPr>
            <a:r>
              <a:rPr lang="en-CA" sz="2000" b="1" dirty="0" smtClean="0">
                <a:latin typeface="Avenir LT Std 85 Heavy" charset="0"/>
              </a:rPr>
              <a:t>To ensure ongoing awareness and participation within the FW, the following Communications outputs have been produced :</a:t>
            </a:r>
          </a:p>
          <a:p>
            <a:pPr marL="0" indent="-252000">
              <a:buFont typeface="Arial" pitchFamily="34" charset="0"/>
              <a:buChar char="•"/>
              <a:defRPr/>
            </a:pPr>
            <a:r>
              <a:rPr lang="en-CA" sz="1800" dirty="0" smtClean="0"/>
              <a:t>Initially departmental presentations across campus – most faculty and all staff;</a:t>
            </a:r>
          </a:p>
          <a:p>
            <a:pPr marL="0" indent="-252000">
              <a:buFont typeface="Arial" pitchFamily="34" charset="0"/>
              <a:buChar char="•"/>
              <a:defRPr/>
            </a:pPr>
            <a:r>
              <a:rPr lang="en-CA" sz="1800" dirty="0" smtClean="0"/>
              <a:t>Student Mental Health Framework Website;</a:t>
            </a:r>
          </a:p>
          <a:p>
            <a:pPr marL="252000" indent="-252000">
              <a:buFont typeface="Arial" pitchFamily="34" charset="0"/>
              <a:buChar char="•"/>
              <a:defRPr/>
            </a:pPr>
            <a:r>
              <a:rPr lang="en-CA" sz="1800" dirty="0" smtClean="0"/>
              <a:t>Carleton Complete – Regular bulletin distributed to all faculty, staff and students corresponding to the academic calendar and highlighting support services;</a:t>
            </a:r>
          </a:p>
          <a:p>
            <a:pPr marL="252000" indent="-252000">
              <a:buFont typeface="Arial" pitchFamily="34" charset="0"/>
              <a:buChar char="•"/>
              <a:defRPr/>
            </a:pPr>
            <a:r>
              <a:rPr lang="en-CA" sz="1800" dirty="0" smtClean="0"/>
              <a:t>Student Health 101 – monthly newsletter focusing on students’ health; distributed to all students, advertises Carleton services.</a:t>
            </a:r>
          </a:p>
          <a:p>
            <a:pPr marL="252000" indent="-252000">
              <a:buFont typeface="Arial" pitchFamily="34" charset="0"/>
              <a:buChar char="•"/>
              <a:defRPr/>
            </a:pPr>
            <a:endParaRPr lang="en-CA" sz="1800" dirty="0" smtClean="0"/>
          </a:p>
          <a:p>
            <a:pPr marL="0">
              <a:buFontTx/>
              <a:buChar char="•"/>
              <a:defRPr/>
            </a:pPr>
            <a:endParaRPr lang="en-CA" sz="2000" dirty="0" smtClean="0">
              <a:latin typeface="Avenir LT Std 85 Heavy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668754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743200" y="76200"/>
            <a:ext cx="6400800" cy="685800"/>
          </a:xfrm>
        </p:spPr>
        <p:txBody>
          <a:bodyPr/>
          <a:lstStyle/>
          <a:p>
            <a:r>
              <a:rPr lang="en-CA" sz="2400" smtClean="0">
                <a:latin typeface="Avenir LT Std 85 Heavy" charset="0"/>
              </a:rPr>
              <a:t>Training - Engagement of Staff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497887" cy="5111750"/>
          </a:xfrm>
        </p:spPr>
        <p:txBody>
          <a:bodyPr/>
          <a:lstStyle/>
          <a:p>
            <a:pPr marL="0" indent="-342000"/>
            <a:r>
              <a:rPr lang="en-CA" sz="2000" b="1" dirty="0" smtClean="0">
                <a:latin typeface="Avenir LT Std 85 Heavy" charset="0"/>
              </a:rPr>
              <a:t>The FW envisioned a comprehensive and multi-year training strategy: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2010-11 – Level 1: The Mental Health FW, basic awareness and response to students (4000 trained: Staff, Faculty, TA’s, student leaders) 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2011-12 – Level 1 </a:t>
            </a:r>
            <a:r>
              <a:rPr lang="en-CA" sz="1800" dirty="0" err="1" smtClean="0">
                <a:latin typeface="Avenir LT Std 85 Heavy" charset="0"/>
              </a:rPr>
              <a:t>con’t</a:t>
            </a:r>
            <a:r>
              <a:rPr lang="en-CA" sz="1800" dirty="0" smtClean="0">
                <a:latin typeface="Avenir LT Std 85 Heavy" charset="0"/>
              </a:rPr>
              <a:t> + Level 2: More advanced knowledge of mental health and skill development to engage more </a:t>
            </a:r>
            <a:r>
              <a:rPr lang="en-CA" sz="1800" smtClean="0">
                <a:latin typeface="Avenir LT Std 85 Heavy" charset="0"/>
              </a:rPr>
              <a:t>complex students/situations    </a:t>
            </a:r>
            <a:endParaRPr lang="en-CA" sz="1800" dirty="0" smtClean="0">
              <a:latin typeface="Avenir LT Std 85 Heavy" charset="0"/>
            </a:endParaRP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2011 to 2013 -  </a:t>
            </a:r>
            <a:r>
              <a:rPr lang="en-CA" sz="1800" dirty="0" err="1" smtClean="0">
                <a:latin typeface="Avenir LT Std 85 Heavy" charset="0"/>
              </a:rPr>
              <a:t>SafeTalk</a:t>
            </a:r>
            <a:endParaRPr lang="en-CA" sz="1800" dirty="0" smtClean="0">
              <a:latin typeface="Avenir LT Std 85 Heavy" charset="0"/>
            </a:endParaRP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2012-13 – ASSIST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Professional development training for staff working in Health &amp; Counselling Services e.g. DBT workshop for individuals with BPD</a:t>
            </a:r>
            <a:endParaRPr lang="en-CA" sz="1800" dirty="0" smtClean="0">
              <a:solidFill>
                <a:srgbClr val="FFC000"/>
              </a:solidFill>
              <a:latin typeface="Avenir LT Std 85 Heavy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FCB68B3D-B9DF-4A20-BEB0-E6527A573873}" type="slidenum">
              <a:rPr lang="en-US" sz="1400" smtClean="0">
                <a:solidFill>
                  <a:srgbClr val="D00030"/>
                </a:solidFill>
              </a:rPr>
              <a:pPr/>
              <a:t>12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474995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400" smtClean="0">
                <a:latin typeface="Avenir LT Std 85 Heavy" charset="0"/>
              </a:rPr>
              <a:t>Outreach, Support, Upstream Programming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23850" y="1484313"/>
            <a:ext cx="8496300" cy="5113337"/>
          </a:xfrm>
        </p:spPr>
        <p:txBody>
          <a:bodyPr/>
          <a:lstStyle/>
          <a:p>
            <a:pPr marL="0" indent="-457200"/>
            <a:r>
              <a:rPr lang="en-CA" sz="2000" dirty="0" smtClean="0">
                <a:latin typeface="Avenir LT Std 85 Heavy" charset="0"/>
              </a:rPr>
              <a:t>Carleton has initiated a range of programs to support students with MH challenges but also to prevent issues from developing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A university-led Orientation program;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Student Alliance for Mental Health; 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6-week alcohol and drug program; </a:t>
            </a:r>
          </a:p>
          <a:p>
            <a:pPr marL="457200" indent="-457200">
              <a:buFontTx/>
              <a:buChar char="•"/>
            </a:pPr>
            <a:r>
              <a:rPr lang="en-CA" sz="1800" dirty="0" err="1" smtClean="0">
                <a:latin typeface="Avenir LT Std 85 Heavy" charset="0"/>
              </a:rPr>
              <a:t>eChug</a:t>
            </a:r>
            <a:r>
              <a:rPr lang="en-CA" sz="1800" dirty="0" smtClean="0">
                <a:latin typeface="Avenir LT Std 85 Heavy" charset="0"/>
              </a:rPr>
              <a:t> and </a:t>
            </a:r>
            <a:r>
              <a:rPr lang="en-CA" sz="1800" dirty="0" err="1" smtClean="0">
                <a:latin typeface="Avenir LT Std 85 Heavy" charset="0"/>
              </a:rPr>
              <a:t>eToke</a:t>
            </a:r>
            <a:r>
              <a:rPr lang="en-CA" sz="1800" dirty="0" smtClean="0">
                <a:latin typeface="Avenir LT Std 85 Heavy" charset="0"/>
              </a:rPr>
              <a:t>;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Residence Life renewal; 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24 hour access urgent counselling (facilitated by staff);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Various mentor programs: First Gen, I-Start (int. students), Orientation, Bounce Back, Fit Action…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D27AE52-77A6-485F-8449-BD0B77994D51}" type="slidenum">
              <a:rPr lang="en-US" sz="1400" smtClean="0">
                <a:solidFill>
                  <a:srgbClr val="D00030"/>
                </a:solidFill>
              </a:rPr>
              <a:pPr/>
              <a:t>13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44991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venir LT Std 85 Heavy" charset="0"/>
              </a:rPr>
              <a:t>From Intention To </a:t>
            </a:r>
            <a:r>
              <a:rPr lang="en-US" sz="2800" dirty="0" smtClean="0">
                <a:latin typeface="Avenir LT Std 85 Heavy" charset="0"/>
              </a:rPr>
              <a:t>Action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2856"/>
            <a:ext cx="7618040" cy="3277344"/>
          </a:xfrm>
        </p:spPr>
        <p:txBody>
          <a:bodyPr/>
          <a:lstStyle/>
          <a:p>
            <a:pPr algn="ctr"/>
            <a:r>
              <a:rPr lang="en-US" sz="2400" dirty="0">
                <a:latin typeface="Avenir LT Std 85 Heavy" charset="0"/>
              </a:rPr>
              <a:t>From Intention To Action </a:t>
            </a:r>
            <a:r>
              <a:rPr lang="en-US" sz="2400" dirty="0" smtClean="0">
                <a:latin typeface="Avenir LT Std 85 Heavy" charset="0"/>
              </a:rPr>
              <a:t>(FIT: Action)</a:t>
            </a:r>
          </a:p>
          <a:p>
            <a:endParaRPr lang="en-US" sz="2000" dirty="0" smtClean="0">
              <a:latin typeface="Avenir LT Std 85 Heavy" charset="0"/>
            </a:endParaRPr>
          </a:p>
          <a:p>
            <a:pPr algn="ctr"/>
            <a:r>
              <a:rPr lang="en-US" sz="2000" dirty="0" smtClean="0">
                <a:latin typeface="Avenir LT Std 85 Heavy" charset="0"/>
              </a:rPr>
              <a:t>Larry </a:t>
            </a:r>
            <a:r>
              <a:rPr lang="en-US" sz="2000" dirty="0">
                <a:latin typeface="Avenir LT Std 85 Heavy" charset="0"/>
              </a:rPr>
              <a:t>McCloskey, Director  - Paul </a:t>
            </a:r>
            <a:r>
              <a:rPr lang="en-US" sz="2000" dirty="0" err="1">
                <a:latin typeface="Avenir LT Std 85 Heavy" charset="0"/>
              </a:rPr>
              <a:t>Menton</a:t>
            </a:r>
            <a:r>
              <a:rPr lang="en-US" sz="2000" dirty="0">
                <a:latin typeface="Avenir LT Std 85 Heavy" charset="0"/>
              </a:rPr>
              <a:t> </a:t>
            </a:r>
            <a:r>
              <a:rPr lang="en-US" sz="2000" dirty="0" smtClean="0">
                <a:latin typeface="Avenir LT Std 85 Heavy" charset="0"/>
              </a:rPr>
              <a:t>Centre</a:t>
            </a:r>
          </a:p>
          <a:p>
            <a:pPr algn="ctr"/>
            <a:r>
              <a:rPr lang="en-US" sz="2000" dirty="0" smtClean="0">
                <a:latin typeface="Avenir LT Std 85 Heavy" charset="0"/>
              </a:rPr>
              <a:t>and </a:t>
            </a:r>
          </a:p>
          <a:p>
            <a:pPr algn="ctr"/>
            <a:r>
              <a:rPr lang="en-US" sz="2000" dirty="0">
                <a:latin typeface="Avenir LT Std 85 Heavy" charset="0"/>
              </a:rPr>
              <a:t>Dr. John </a:t>
            </a:r>
            <a:r>
              <a:rPr lang="en-US" sz="2000" dirty="0" err="1">
                <a:latin typeface="Avenir LT Std 85 Heavy" charset="0"/>
              </a:rPr>
              <a:t>Meissner</a:t>
            </a:r>
            <a:r>
              <a:rPr lang="en-US" sz="2000" dirty="0">
                <a:latin typeface="Avenir LT Std 85 Heavy" charset="0"/>
              </a:rPr>
              <a:t> (</a:t>
            </a:r>
            <a:r>
              <a:rPr lang="en-US" sz="2000" dirty="0" err="1">
                <a:latin typeface="Avenir LT Std 85 Heavy" charset="0"/>
              </a:rPr>
              <a:t>C.Psych</a:t>
            </a:r>
            <a:r>
              <a:rPr lang="en-US" sz="2000" dirty="0">
                <a:latin typeface="Avenir LT Std 85 Heavy" charset="0"/>
              </a:rPr>
              <a:t>): FIT: A </a:t>
            </a:r>
            <a:r>
              <a:rPr lang="en-US" sz="2000" dirty="0" smtClean="0">
                <a:latin typeface="Avenir LT Std 85 Heavy" charset="0"/>
              </a:rPr>
              <a:t>Project Leader</a:t>
            </a:r>
            <a:endParaRPr lang="en-CA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2DBF1C-6A40-4006-9222-6900A3ABE22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91937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771800" y="21382"/>
            <a:ext cx="5904656" cy="833437"/>
          </a:xfrm>
        </p:spPr>
        <p:txBody>
          <a:bodyPr/>
          <a:lstStyle/>
          <a:p>
            <a:r>
              <a:rPr lang="en-US" sz="2400" dirty="0" err="1" smtClean="0">
                <a:latin typeface="Avenir LT Std 85 Heavy" charset="0"/>
              </a:rPr>
              <a:t>FIT:Action</a:t>
            </a:r>
            <a:r>
              <a:rPr lang="en-US" sz="2400" dirty="0" smtClean="0">
                <a:latin typeface="Avenir LT Std 85 Heavy" charset="0"/>
              </a:rPr>
              <a:t> – Background</a:t>
            </a:r>
            <a:br>
              <a:rPr lang="en-US" sz="2400" dirty="0" smtClean="0">
                <a:latin typeface="Avenir LT Std 85 Heavy" charset="0"/>
              </a:rPr>
            </a:br>
            <a:r>
              <a:rPr lang="en-US" sz="2000" dirty="0">
                <a:latin typeface="Avenir LT Std 85 Heavy" charset="0"/>
              </a:rPr>
              <a:t>Larry McCloskey</a:t>
            </a:r>
            <a:endParaRPr lang="en-CA" sz="2000" dirty="0" smtClean="0">
              <a:latin typeface="Avenir LT Std 85 Heavy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752600"/>
            <a:ext cx="7632848" cy="4556125"/>
          </a:xfrm>
        </p:spPr>
        <p:txBody>
          <a:bodyPr/>
          <a:lstStyle/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n-US" sz="2000" dirty="0" err="1" smtClean="0"/>
              <a:t>FIT:Action</a:t>
            </a:r>
            <a:r>
              <a:rPr lang="en-US" sz="2000" dirty="0" smtClean="0"/>
              <a:t> based on (7 year) longitudinal research (LOFT/</a:t>
            </a:r>
            <a:r>
              <a:rPr lang="en-US" sz="2000" i="1" dirty="0" smtClean="0"/>
              <a:t>Transitions</a:t>
            </a:r>
            <a:r>
              <a:rPr lang="en-US" sz="2000" dirty="0" smtClean="0"/>
              <a:t>) on students with disabilities.</a:t>
            </a: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n-US" sz="2000" dirty="0" smtClean="0"/>
              <a:t>91 % of learning disabled who received academic support graduate from post-secondary programs.</a:t>
            </a: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n-US" sz="2000" dirty="0" smtClean="0"/>
              <a:t>Would students who do not meet their departmental GPAs benefit from similar levels of self-knowledge and support?</a:t>
            </a: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en-US" sz="2000" dirty="0" smtClean="0"/>
              <a:t>From Intention to Action (</a:t>
            </a:r>
            <a:r>
              <a:rPr lang="en-US" sz="2000" dirty="0" err="1" smtClean="0"/>
              <a:t>FIT:Action</a:t>
            </a:r>
            <a:r>
              <a:rPr lang="en-US" sz="2000" dirty="0" smtClean="0"/>
              <a:t>) program was developed to answer this question.</a:t>
            </a:r>
          </a:p>
          <a:p>
            <a:pPr>
              <a:defRPr/>
            </a:pPr>
            <a:endParaRPr lang="en-CA" sz="2000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5D192AED-8A5A-4F30-8768-560B6B224E73}" type="slidenum">
              <a:rPr lang="en-US" sz="1400" smtClean="0">
                <a:solidFill>
                  <a:srgbClr val="D00030"/>
                </a:solidFill>
              </a:rPr>
              <a:pPr/>
              <a:t>15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650960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627313" y="0"/>
            <a:ext cx="6207125" cy="831850"/>
          </a:xfrm>
        </p:spPr>
        <p:txBody>
          <a:bodyPr/>
          <a:lstStyle/>
          <a:p>
            <a:r>
              <a:rPr lang="en-US" sz="2400" dirty="0" smtClean="0">
                <a:latin typeface="Avenir LT Std 85 Heavy" charset="0"/>
              </a:rPr>
              <a:t>Specific Program – </a:t>
            </a:r>
            <a:r>
              <a:rPr lang="en-US" sz="2400" dirty="0" err="1" smtClean="0">
                <a:latin typeface="Avenir LT Std 85 Heavy" charset="0"/>
              </a:rPr>
              <a:t>FIT:Action</a:t>
            </a:r>
            <a:r>
              <a:rPr lang="en-US" sz="1800" dirty="0" smtClean="0">
                <a:latin typeface="Avenir LT Std 85 Heavy" charset="0"/>
              </a:rPr>
              <a:t/>
            </a:r>
            <a:br>
              <a:rPr lang="en-US" sz="1800" dirty="0" smtClean="0">
                <a:latin typeface="Avenir LT Std 85 Heavy" charset="0"/>
              </a:rPr>
            </a:br>
            <a:r>
              <a:rPr lang="en-US" sz="1800" dirty="0" smtClean="0">
                <a:latin typeface="Avenir LT Std 85 Heavy" charset="0"/>
              </a:rPr>
              <a:t>Dr. John </a:t>
            </a:r>
            <a:r>
              <a:rPr lang="en-US" sz="1800" dirty="0" err="1" smtClean="0">
                <a:latin typeface="Avenir LT Std 85 Heavy" charset="0"/>
              </a:rPr>
              <a:t>Meissner</a:t>
            </a:r>
            <a:r>
              <a:rPr lang="en-US" sz="1800" dirty="0" smtClean="0">
                <a:latin typeface="Avenir LT Std 85 Heavy" charset="0"/>
              </a:rPr>
              <a:t> (</a:t>
            </a:r>
            <a:r>
              <a:rPr lang="en-US" sz="1800" dirty="0" err="1" smtClean="0">
                <a:latin typeface="Avenir LT Std 85 Heavy" charset="0"/>
              </a:rPr>
              <a:t>C.Psych</a:t>
            </a:r>
            <a:r>
              <a:rPr lang="en-US" sz="1800" dirty="0" smtClean="0">
                <a:latin typeface="Avenir LT Std 85 Heavy" charset="0"/>
              </a:rPr>
              <a:t>): FIT: A Project </a:t>
            </a:r>
            <a:r>
              <a:rPr lang="en-US" sz="1800" dirty="0">
                <a:latin typeface="Avenir LT Std 85 Heavy" charset="0"/>
              </a:rPr>
              <a:t>Leader</a:t>
            </a:r>
            <a:br>
              <a:rPr lang="en-US" sz="1800" dirty="0">
                <a:latin typeface="Avenir LT Std 85 Heavy" charset="0"/>
              </a:rPr>
            </a:br>
            <a:r>
              <a:rPr lang="en-US" sz="1800" dirty="0">
                <a:latin typeface="Avenir LT Std 85 Heavy" charset="0"/>
              </a:rPr>
              <a:t>Larry McCloskey, Director: Paul </a:t>
            </a:r>
            <a:r>
              <a:rPr lang="en-US" sz="1800" dirty="0" err="1">
                <a:latin typeface="Avenir LT Std 85 Heavy" charset="0"/>
              </a:rPr>
              <a:t>Menton</a:t>
            </a:r>
            <a:r>
              <a:rPr lang="en-US" sz="1800" dirty="0">
                <a:latin typeface="Avenir LT Std 85 Heavy" charset="0"/>
              </a:rPr>
              <a:t> Centre</a:t>
            </a:r>
            <a:endParaRPr lang="en-US" sz="1800" dirty="0" smtClean="0">
              <a:latin typeface="Avenir LT Std 85 Heavy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313"/>
            <a:ext cx="7349753" cy="5113039"/>
          </a:xfrm>
        </p:spPr>
        <p:txBody>
          <a:bodyPr/>
          <a:lstStyle/>
          <a:p>
            <a:pPr marL="0">
              <a:defRPr/>
            </a:pPr>
            <a:r>
              <a:rPr lang="en-US" sz="1800" dirty="0"/>
              <a:t>From Intention to Action (FIT: A) is a student support and retention program developed for students who are not meeting program requirements needed for graduation.  FIT: Action </a:t>
            </a:r>
            <a:r>
              <a:rPr lang="en-US" sz="1800" dirty="0" smtClean="0"/>
              <a:t>provides a </a:t>
            </a:r>
            <a:r>
              <a:rPr lang="en-US" sz="1800" i="1" dirty="0" smtClean="0"/>
              <a:t>Blueprint </a:t>
            </a:r>
            <a:r>
              <a:rPr lang="en-US" sz="1800" dirty="0" smtClean="0"/>
              <a:t>with follow through support: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800" dirty="0"/>
              <a:t>a</a:t>
            </a:r>
            <a:r>
              <a:rPr lang="en-US" sz="1800" dirty="0" smtClean="0"/>
              <a:t>ssessment, feedback, and collaborative goal setting;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800" dirty="0"/>
              <a:t>c</a:t>
            </a:r>
            <a:r>
              <a:rPr lang="en-US" sz="1800" dirty="0" smtClean="0"/>
              <a:t>areful audit review and program planning;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800" dirty="0" smtClean="0"/>
              <a:t>weekly </a:t>
            </a:r>
            <a:r>
              <a:rPr lang="en-US" sz="1800" dirty="0"/>
              <a:t>meetings with coordinators to track </a:t>
            </a:r>
            <a:r>
              <a:rPr lang="en-US" sz="1800" dirty="0" smtClean="0"/>
              <a:t>work;</a:t>
            </a:r>
            <a:endParaRPr lang="en-US" sz="1800" dirty="0"/>
          </a:p>
          <a:p>
            <a:pPr>
              <a:buFont typeface="Arial" pitchFamily="34" charset="0"/>
              <a:buChar char="•"/>
              <a:defRPr/>
            </a:pPr>
            <a:r>
              <a:rPr lang="en-US" sz="1800" dirty="0" smtClean="0"/>
              <a:t>counseling with a goal of developing a strong </a:t>
            </a:r>
            <a:r>
              <a:rPr lang="en-US" sz="1800" i="1" dirty="0" smtClean="0"/>
              <a:t>therapeutic alliance and supportive relationship;</a:t>
            </a:r>
            <a:endParaRPr lang="en-US" sz="1800" i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1800" dirty="0"/>
              <a:t>learning strategies and, when needed, tutorial </a:t>
            </a:r>
            <a:r>
              <a:rPr lang="en-US" sz="1800" dirty="0" smtClean="0"/>
              <a:t>support; </a:t>
            </a:r>
            <a:endParaRPr lang="en-US" sz="1800" dirty="0"/>
          </a:p>
          <a:p>
            <a:pPr>
              <a:buFont typeface="Arial" pitchFamily="34" charset="0"/>
              <a:buChar char="•"/>
              <a:defRPr/>
            </a:pPr>
            <a:r>
              <a:rPr lang="en-US" sz="1800" dirty="0"/>
              <a:t>FIT: A is offered by staff counselors and Master’s level </a:t>
            </a:r>
            <a:r>
              <a:rPr lang="en-US" sz="1800" dirty="0" smtClean="0"/>
              <a:t>interns in a graduate counseling program.</a:t>
            </a:r>
          </a:p>
          <a:p>
            <a:pPr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marL="0"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marL="0">
              <a:buFont typeface="Arial" pitchFamily="34" charset="0"/>
              <a:buChar char="•"/>
              <a:defRPr/>
            </a:pPr>
            <a:endParaRPr lang="en-US" sz="2000" dirty="0" smtClean="0"/>
          </a:p>
          <a:p>
            <a:pPr marL="0">
              <a:defRPr/>
            </a:pPr>
            <a:endParaRPr lang="en-US" sz="2800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3DE5165-6C1A-45EE-941B-DF8644B1ED0B}" type="slidenum">
              <a:rPr lang="en-US" sz="1400" smtClean="0">
                <a:solidFill>
                  <a:srgbClr val="D00030"/>
                </a:solidFill>
              </a:rPr>
              <a:pPr/>
              <a:t>16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181911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>
                <a:latin typeface="Avenir LT Std 85 Heavy" charset="0"/>
              </a:rPr>
              <a:t>FIT:Action</a:t>
            </a:r>
            <a:r>
              <a:rPr lang="en-US" sz="2400" dirty="0">
                <a:latin typeface="Avenir LT Std 85 Heavy" charset="0"/>
              </a:rPr>
              <a:t> Students’ Adjustment Problems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08912" cy="4069432"/>
          </a:xfrm>
        </p:spPr>
        <p:txBody>
          <a:bodyPr/>
          <a:lstStyle/>
          <a:p>
            <a:pPr marL="0" indent="0"/>
            <a:r>
              <a:rPr lang="en-US" sz="1800" dirty="0" smtClean="0"/>
              <a:t>Developed two </a:t>
            </a:r>
            <a:r>
              <a:rPr lang="en-US" sz="1800" dirty="0"/>
              <a:t>years ago, approximately 100 students have taken part in a pilot study this year. </a:t>
            </a:r>
            <a:r>
              <a:rPr lang="en-US" sz="1800" dirty="0">
                <a:latin typeface="Avenir LT Std 85 Heavy" charset="0"/>
              </a:rPr>
              <a:t>A wide variety of situations </a:t>
            </a:r>
            <a:r>
              <a:rPr lang="en-US" sz="1800" dirty="0" smtClean="0">
                <a:latin typeface="Avenir LT Std 85 Heavy" charset="0"/>
              </a:rPr>
              <a:t>interfere </a:t>
            </a:r>
            <a:r>
              <a:rPr lang="en-US" sz="1800" dirty="0">
                <a:latin typeface="Avenir LT Std 85 Heavy" charset="0"/>
              </a:rPr>
              <a:t>with academic achievement and adjustment to university.  These include:</a:t>
            </a:r>
            <a:br>
              <a:rPr lang="en-US" sz="1800" dirty="0">
                <a:latin typeface="Avenir LT Std 85 Heavy" charset="0"/>
              </a:rPr>
            </a:br>
            <a:endParaRPr lang="en-CA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2DBF1C-6A40-4006-9222-6900A3ABE229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2420888"/>
            <a:ext cx="4038600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ts val="1500"/>
              </a:spcAft>
              <a:buClr>
                <a:srgbClr val="D20031"/>
              </a:buClr>
              <a:defRPr sz="2700">
                <a:solidFill>
                  <a:schemeClr val="tx1"/>
                </a:solidFill>
                <a:latin typeface="Avenir LT Std 85 Heavy"/>
                <a:ea typeface="+mn-ea"/>
                <a:cs typeface="+mn-cs"/>
              </a:defRPr>
            </a:lvl1pPr>
            <a:lvl2pPr marL="260350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85000"/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venir LT Std 65 Medium"/>
                <a:ea typeface="+mn-ea"/>
              </a:defRPr>
            </a:lvl2pPr>
            <a:lvl3pPr marL="261938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85000"/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venir LT Std 65 Medium"/>
                <a:ea typeface="+mn-ea"/>
              </a:defRPr>
            </a:lvl3pPr>
            <a:lvl4pPr marL="234950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85000"/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venir LT Std 65 Medium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000"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rgbClr val="000000"/>
                </a:solidFill>
                <a:latin typeface="Avenir LT Std 85 Heavy" charset="0"/>
              </a:rPr>
              <a:t>Significant life stress (e.g., death in family or breakup with partner;</a:t>
            </a:r>
          </a:p>
          <a:p>
            <a:pPr marL="342000"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rgbClr val="000000"/>
                </a:solidFill>
                <a:latin typeface="Avenir LT Std 85 Heavy" charset="0"/>
              </a:rPr>
              <a:t>High levels of anxiety that interfere with studies leaving students overwhelmed and lost;</a:t>
            </a:r>
          </a:p>
          <a:p>
            <a:pPr marL="342000"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rgbClr val="000000"/>
                </a:solidFill>
                <a:latin typeface="Avenir LT Std 85 Heavy" charset="0"/>
              </a:rPr>
              <a:t>Deficits in basic academic skill development (reading, math, written or expressive language);</a:t>
            </a:r>
          </a:p>
          <a:p>
            <a:pPr marL="342000"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rgbClr val="000000"/>
                </a:solidFill>
                <a:latin typeface="Avenir LT Std 85 Heavy" charset="0"/>
              </a:rPr>
              <a:t>Major Psychological issues (e.g. depression, panic disorders);</a:t>
            </a:r>
            <a:endParaRPr lang="en-CA" sz="2000" dirty="0">
              <a:solidFill>
                <a:srgbClr val="000000"/>
              </a:solidFill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648200" y="2420888"/>
            <a:ext cx="4038600" cy="432048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ts val="1500"/>
              </a:spcAft>
              <a:buClr>
                <a:srgbClr val="D20031"/>
              </a:buClr>
              <a:defRPr sz="2700">
                <a:solidFill>
                  <a:schemeClr val="tx1"/>
                </a:solidFill>
                <a:latin typeface="Avenir LT Std 85 Heavy"/>
                <a:ea typeface="+mn-ea"/>
                <a:cs typeface="+mn-cs"/>
              </a:defRPr>
            </a:lvl1pPr>
            <a:lvl2pPr marL="260350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85000"/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venir LT Std 65 Medium"/>
                <a:ea typeface="+mn-ea"/>
              </a:defRPr>
            </a:lvl2pPr>
            <a:lvl3pPr marL="261938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85000"/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venir LT Std 65 Medium"/>
                <a:ea typeface="+mn-ea"/>
              </a:defRPr>
            </a:lvl3pPr>
            <a:lvl4pPr marL="234950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85000"/>
              <a:buFont typeface="Wingdings" pitchFamily="2" charset="2"/>
              <a:buChar char="§"/>
              <a:defRPr sz="2500">
                <a:solidFill>
                  <a:schemeClr val="tx1"/>
                </a:solidFill>
                <a:latin typeface="Avenir LT Std 65 Medium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342000"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rgbClr val="000000"/>
                </a:solidFill>
                <a:latin typeface="Avenir LT Std 85 Heavy" charset="0"/>
              </a:rPr>
              <a:t>Students who have taken the wrong program to please family;</a:t>
            </a:r>
          </a:p>
          <a:p>
            <a:pPr marL="342000">
              <a:buFont typeface="Arial" pitchFamily="34" charset="0"/>
              <a:buChar char="•"/>
              <a:defRPr/>
            </a:pPr>
            <a:r>
              <a:rPr lang="en-US" sz="1800" dirty="0" smtClean="0">
                <a:solidFill>
                  <a:srgbClr val="000000"/>
                </a:solidFill>
                <a:latin typeface="Avenir LT Std 85 Heavy" charset="0"/>
              </a:rPr>
              <a:t>Good basic academic skills but nonexistent study skills;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venir LT Std 85 Heavy" charset="0"/>
              </a:rPr>
              <a:t>chronic health issues (e.g. chronic pain) where not help was not sought;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venir LT Std 85 Heavy" charset="0"/>
              </a:rPr>
              <a:t>Pre-existing (and unreported or acknowledged)  LD or ADHD;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000000"/>
                </a:solidFill>
                <a:latin typeface="Avenir LT Std 85 Heavy" charset="0"/>
              </a:rPr>
              <a:t>Party Lifestyle (drugs, alcohol).</a:t>
            </a:r>
          </a:p>
          <a:p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40474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venir LT Std 85 Heavy" charset="0"/>
              </a:rPr>
              <a:t>FIT:Action</a:t>
            </a:r>
            <a:r>
              <a:rPr lang="en-US" dirty="0" smtClean="0">
                <a:latin typeface="Avenir LT Std 85 Heavy" charset="0"/>
              </a:rPr>
              <a:t> </a:t>
            </a:r>
            <a:endParaRPr lang="en-CA" dirty="0" smtClean="0">
              <a:latin typeface="Avenir LT Std 85 Heavy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11560" y="1773238"/>
            <a:ext cx="7833940" cy="4536082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z="1800" dirty="0" smtClean="0">
                <a:latin typeface="Avenir LT Std 85 Heavy" charset="0"/>
              </a:rPr>
              <a:t>FIT: Action students may be referred to Health and Counseling Services for support or the Paul </a:t>
            </a:r>
            <a:r>
              <a:rPr lang="en-US" sz="1800" dirty="0" err="1" smtClean="0">
                <a:latin typeface="Avenir LT Std 85 Heavy" charset="0"/>
              </a:rPr>
              <a:t>Menton</a:t>
            </a:r>
            <a:r>
              <a:rPr lang="en-US" sz="1800" dirty="0" smtClean="0">
                <a:latin typeface="Avenir LT Std 85 Heavy" charset="0"/>
              </a:rPr>
              <a:t> Centre if they require further assessment to receive support for disabilities.</a:t>
            </a:r>
          </a:p>
          <a:p>
            <a:pPr>
              <a:buFontTx/>
              <a:buChar char="•"/>
            </a:pPr>
            <a:r>
              <a:rPr lang="en-US" sz="1800" dirty="0" smtClean="0">
                <a:latin typeface="Avenir LT Std 85 Heavy" charset="0"/>
              </a:rPr>
              <a:t>Students in the early pre-pilot program were able to maintain “good standing” status with majority returning to </a:t>
            </a:r>
            <a:r>
              <a:rPr lang="en-US" sz="1800" dirty="0" err="1" smtClean="0">
                <a:latin typeface="Avenir LT Std 85 Heavy" charset="0"/>
              </a:rPr>
              <a:t>FIT:Action</a:t>
            </a:r>
            <a:r>
              <a:rPr lang="en-US" sz="1800" dirty="0" smtClean="0">
                <a:latin typeface="Avenir LT Std 85 Heavy" charset="0"/>
              </a:rPr>
              <a:t> program the following year.  This year our FIT:A group of 100 has only 1 student who is receiving a suspension.  All of the non-graduating students have indicated that they want to continue in the program this summer and fall.</a:t>
            </a:r>
          </a:p>
          <a:p>
            <a:pPr>
              <a:buFontTx/>
              <a:buChar char="•"/>
            </a:pPr>
            <a:r>
              <a:rPr lang="en-US" sz="1800" dirty="0" smtClean="0">
                <a:latin typeface="Avenir LT Std 85 Heavy" charset="0"/>
              </a:rPr>
              <a:t>All students had an exit interview and provided anonymous feedback as well as completed questionnaires to provide pre-post comparisons.</a:t>
            </a:r>
          </a:p>
          <a:p>
            <a:pPr>
              <a:buFontTx/>
              <a:buChar char="•"/>
            </a:pPr>
            <a:endParaRPr lang="en-US" sz="1800" dirty="0" smtClean="0">
              <a:latin typeface="Avenir LT Std 85 Heavy" charset="0"/>
            </a:endParaRPr>
          </a:p>
          <a:p>
            <a:pPr>
              <a:buFontTx/>
              <a:buChar char="•"/>
            </a:pPr>
            <a:endParaRPr lang="en-US" sz="1800" dirty="0" smtClean="0">
              <a:latin typeface="Avenir LT Std 85 Heavy" charset="0"/>
            </a:endParaRPr>
          </a:p>
          <a:p>
            <a:pPr>
              <a:buFontTx/>
              <a:buChar char="•"/>
            </a:pPr>
            <a:endParaRPr lang="en-US" sz="1800" dirty="0" smtClean="0">
              <a:latin typeface="Avenir LT Std 85 Heavy" charset="0"/>
            </a:endParaRPr>
          </a:p>
          <a:p>
            <a:pPr>
              <a:buFontTx/>
              <a:buChar char="•"/>
            </a:pPr>
            <a:endParaRPr lang="en-US" sz="1800" dirty="0" smtClean="0">
              <a:latin typeface="Avenir LT Std 85 Heavy" charset="0"/>
            </a:endParaRPr>
          </a:p>
          <a:p>
            <a:pPr>
              <a:buFontTx/>
              <a:buChar char="•"/>
            </a:pPr>
            <a:endParaRPr lang="en-US" sz="1800" dirty="0" smtClean="0">
              <a:latin typeface="Avenir LT Std 85 Heavy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E69C7F18-FC9A-461B-BDF8-C314ACF54877}" type="slidenum">
              <a:rPr lang="en-US" sz="1400" smtClean="0">
                <a:solidFill>
                  <a:srgbClr val="D00030"/>
                </a:solidFill>
              </a:rPr>
              <a:pPr/>
              <a:t>18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946705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venir LT Std 85 Heavy" charset="0"/>
              </a:rPr>
              <a:t>FIT:Action</a:t>
            </a:r>
            <a:endParaRPr lang="en-US" dirty="0" smtClean="0">
              <a:latin typeface="Avenir LT Std 85 Heavy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11560" y="1752600"/>
            <a:ext cx="7694240" cy="3657600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sz="1800" dirty="0" smtClean="0">
                <a:latin typeface="Avenir LT Std 85 Heavy" charset="0"/>
              </a:rPr>
              <a:t>Students felt successful and attributed their successes to 1) concrete help received from coordinators,  2) having a “go-to” person when over-challenged and 3) having a new awareness of their strengths and weaknesses.</a:t>
            </a:r>
          </a:p>
          <a:p>
            <a:pPr>
              <a:buFontTx/>
              <a:buChar char="•"/>
            </a:pPr>
            <a:r>
              <a:rPr lang="en-US" sz="1800" dirty="0" smtClean="0">
                <a:latin typeface="Avenir LT Std 85 Heavy" charset="0"/>
              </a:rPr>
              <a:t>Significant improvements have been seen on test-retest measures of students’ metacognitive skills that result in improved time management, decreased anxiety, improved study skills, motivation, concentration, self-testing. developing study aids, test strategies, and bridging new information with existing knowledge.</a:t>
            </a:r>
          </a:p>
          <a:p>
            <a:endParaRPr lang="en-US" dirty="0" smtClean="0">
              <a:latin typeface="Avenir LT Std 85 Heavy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3169898D-40CA-4858-9C4C-99ED3969FB13}" type="slidenum">
              <a:rPr lang="en-US" sz="1400" smtClean="0">
                <a:solidFill>
                  <a:srgbClr val="D00030"/>
                </a:solidFill>
              </a:rPr>
              <a:pPr/>
              <a:t>19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13715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2160240" y="3789040"/>
            <a:ext cx="4932040" cy="13681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4500" b="1" dirty="0">
                <a:solidFill>
                  <a:srgbClr val="1D3761"/>
                </a:solidFill>
                <a:latin typeface="Myriad Pro Semibold" pitchFamily="-72" charset="0"/>
              </a:rPr>
              <a:t>Ryan </a:t>
            </a:r>
            <a:r>
              <a:rPr lang="en-US" sz="4500" b="1" dirty="0" err="1" smtClean="0">
                <a:solidFill>
                  <a:srgbClr val="1D3761"/>
                </a:solidFill>
                <a:latin typeface="Myriad Pro Semibold" pitchFamily="-72" charset="0"/>
              </a:rPr>
              <a:t>Flannagan</a:t>
            </a:r>
            <a:endParaRPr lang="en-US" sz="4500" dirty="0" smtClean="0">
              <a:solidFill>
                <a:srgbClr val="1D3761"/>
              </a:solidFill>
              <a:latin typeface="Myriad Pro Semibold" pitchFamily="-72" charset="0"/>
            </a:endParaRP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Director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Student Affairs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Carleton </a:t>
            </a:r>
            <a:r>
              <a:rPr lang="en-US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University </a:t>
            </a: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   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17411" name="Rectangle 1035"/>
          <p:cNvSpPr>
            <a:spLocks noChangeArrowheads="1"/>
          </p:cNvSpPr>
          <p:nvPr/>
        </p:nvSpPr>
        <p:spPr bwMode="auto">
          <a:xfrm>
            <a:off x="61913" y="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pic>
        <p:nvPicPr>
          <p:cNvPr id="17412" name="Picture 1030" descr="Blue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4488"/>
            <a:ext cx="9145588" cy="16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030" descr="CO_MentalHealth_Template_oneline_logo_20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37765916"/>
      </p:ext>
    </p:extLst>
  </p:cSld>
  <p:clrMapOvr>
    <a:masterClrMapping/>
  </p:clrMapOvr>
  <p:transition advTm="1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venir LT Std 85 Heavy" charset="0"/>
              </a:rPr>
              <a:t>FIT:Action Program Elements</a:t>
            </a:r>
            <a:endParaRPr lang="en-CA" smtClean="0">
              <a:latin typeface="Avenir LT Std 85 Heavy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8280598" cy="5373216"/>
          </a:xfrm>
        </p:spPr>
        <p:txBody>
          <a:bodyPr/>
          <a:lstStyle/>
          <a:p>
            <a:pPr marL="0" indent="0">
              <a:defRPr/>
            </a:pPr>
            <a:r>
              <a:rPr lang="en-US" sz="2000" b="1" dirty="0" smtClean="0">
                <a:latin typeface="Avenir LT Std 85 Heavy" charset="0"/>
              </a:rPr>
              <a:t>Essential Components of the FIT: Action Program</a:t>
            </a:r>
            <a:endParaRPr lang="en-US" sz="2000" b="1" dirty="0">
              <a:latin typeface="Avenir LT Std 85 Heavy" charset="0"/>
            </a:endParaRPr>
          </a:p>
          <a:p>
            <a:pPr>
              <a:buFontTx/>
              <a:buChar char="•"/>
              <a:defRPr/>
            </a:pPr>
            <a:r>
              <a:rPr lang="en-US" sz="1800" dirty="0" smtClean="0">
                <a:latin typeface="Avenir LT Std 85 Heavy" charset="0"/>
              </a:rPr>
              <a:t>An essential commitment from students to attend weekly meetings.</a:t>
            </a:r>
          </a:p>
          <a:p>
            <a:pPr>
              <a:buFontTx/>
              <a:buChar char="•"/>
              <a:defRPr/>
            </a:pPr>
            <a:r>
              <a:rPr lang="en-US" sz="1800" dirty="0" smtClean="0">
                <a:latin typeface="Avenir LT Std 85 Heavy" charset="0"/>
              </a:rPr>
              <a:t>Assessment at intake – individual feedback from a registered psychologist is key to informing intervention and helping students understand their learning profile, match coordinators with students, and established initial learning goals.</a:t>
            </a:r>
          </a:p>
          <a:p>
            <a:pPr>
              <a:buFontTx/>
              <a:buChar char="•"/>
              <a:defRPr/>
            </a:pPr>
            <a:r>
              <a:rPr lang="en-US" sz="1800" dirty="0" smtClean="0">
                <a:latin typeface="Avenir LT Std 85 Heavy" charset="0"/>
              </a:rPr>
              <a:t>Review of students’ academic transcripts (Audit) in light of departmental program requirements and students accepting direction are key. Students must be willing to make changes to improve their academic situation.</a:t>
            </a:r>
          </a:p>
          <a:p>
            <a:pPr>
              <a:buFontTx/>
              <a:buChar char="•"/>
              <a:defRPr/>
            </a:pPr>
            <a:r>
              <a:rPr lang="en-US" sz="1800" dirty="0" smtClean="0">
                <a:latin typeface="Avenir LT Std 85 Heavy" charset="0"/>
              </a:rPr>
              <a:t>The continuity of the Coordinator-Student relationship facilitates an alliance with a commitment to student support, engagement and psychological well-being.</a:t>
            </a:r>
          </a:p>
          <a:p>
            <a:pPr>
              <a:defRPr/>
            </a:pPr>
            <a:endParaRPr lang="en-CA" sz="2000" dirty="0" smtClean="0">
              <a:latin typeface="Avenir LT Std 85 Heavy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5F01A779-C44A-4AEC-9398-962202135FF1}" type="slidenum">
              <a:rPr lang="en-US" sz="1400" smtClean="0">
                <a:solidFill>
                  <a:srgbClr val="D00030"/>
                </a:solidFill>
              </a:rPr>
              <a:pPr/>
              <a:t>20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151497"/>
      </p:ext>
    </p:extLst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555875" y="76200"/>
            <a:ext cx="6480175" cy="685800"/>
          </a:xfrm>
        </p:spPr>
        <p:txBody>
          <a:bodyPr/>
          <a:lstStyle/>
          <a:p>
            <a:r>
              <a:rPr lang="en-US" smtClean="0">
                <a:latin typeface="Avenir LT Std 85 Heavy" charset="0"/>
              </a:rPr>
              <a:t>FIT:Action Program Elements continued…</a:t>
            </a:r>
            <a:endParaRPr lang="en-CA" smtClean="0">
              <a:latin typeface="Avenir LT Std 85 Heavy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7338"/>
            <a:ext cx="7848228" cy="4608512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  <a:defRPr/>
            </a:pPr>
            <a:r>
              <a:rPr lang="en-US" sz="1800" dirty="0" smtClean="0"/>
              <a:t>Ongoing Research is conducted to identify changes in </a:t>
            </a:r>
            <a:r>
              <a:rPr lang="en-US" sz="1800" dirty="0" err="1" smtClean="0"/>
              <a:t>FIT:Action</a:t>
            </a:r>
            <a:r>
              <a:rPr lang="en-US" sz="1800" dirty="0" smtClean="0"/>
              <a:t> students’ grades, study skills, and their experience with this program through structured exit interviews. They are being matched with a cohort of students with similar grades, same gender, and in the same general university program for comparative purposes.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sz="1800" dirty="0">
                <a:latin typeface="Avenir LT Std 85 Heavy" charset="0"/>
              </a:rPr>
              <a:t>We anticipate a high degree of success and a significant impact on Carleton’s retention </a:t>
            </a:r>
            <a:r>
              <a:rPr lang="en-US" sz="1800" dirty="0" smtClean="0">
                <a:latin typeface="Avenir LT Std 85 Heavy" charset="0"/>
              </a:rPr>
              <a:t>rates.</a:t>
            </a:r>
            <a:endParaRPr lang="en-US" sz="1800" dirty="0" smtClean="0"/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sz="1800" dirty="0" smtClean="0"/>
              <a:t>Continued research will be undertaken with the Registrar’s Office to identify vulnerable student groups and to elicit faculty involvement and referrals of students identified as being at “risk”.</a:t>
            </a:r>
          </a:p>
          <a:p>
            <a:pPr>
              <a:defRPr/>
            </a:pPr>
            <a:endParaRPr lang="en-CA" sz="2000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1CD0A749-6873-494A-92E8-B413508895C4}" type="slidenum">
              <a:rPr lang="en-US" sz="1400" smtClean="0">
                <a:solidFill>
                  <a:srgbClr val="D00030"/>
                </a:solidFill>
              </a:rPr>
              <a:pPr/>
              <a:t>21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726105"/>
      </p:ext>
    </p:extLst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venir LT Std 85 Heavy" charset="0"/>
              </a:rPr>
              <a:t>New FIT: A Program Developments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755650" y="1484313"/>
            <a:ext cx="7704138" cy="4681537"/>
          </a:xfrm>
        </p:spPr>
        <p:txBody>
          <a:bodyPr/>
          <a:lstStyle/>
          <a:p>
            <a:pPr marL="0" indent="0"/>
            <a:r>
              <a:rPr lang="en-US" sz="2000" dirty="0" smtClean="0">
                <a:latin typeface="Avenir LT Std 85 Heavy" charset="0"/>
              </a:rPr>
              <a:t>Up to this point the FIT: Action Program has only been available to students on Academic Warning.</a:t>
            </a:r>
          </a:p>
          <a:p>
            <a:pPr>
              <a:buFont typeface="Arial" charset="0"/>
              <a:buChar char="•"/>
            </a:pPr>
            <a:r>
              <a:rPr lang="en-US" sz="2000" dirty="0" smtClean="0">
                <a:latin typeface="Avenir LT Std 85 Heavy" charset="0"/>
              </a:rPr>
              <a:t>This summer we are opening the program to students who identify as being “Stressed and Distressed”.</a:t>
            </a:r>
          </a:p>
          <a:p>
            <a:pPr>
              <a:buFont typeface="Arial" charset="0"/>
              <a:buChar char="•"/>
            </a:pPr>
            <a:r>
              <a:rPr lang="en-US" sz="2000" dirty="0" smtClean="0">
                <a:latin typeface="Avenir LT Std 85 Heavy" charset="0"/>
              </a:rPr>
              <a:t>We hope that this intervention will provide a level of support to vulnerable students at an important time in their lives to prevent problems from becoming crises.</a:t>
            </a:r>
          </a:p>
          <a:p>
            <a:pPr>
              <a:buFont typeface="Arial" charset="0"/>
              <a:buChar char="•"/>
            </a:pPr>
            <a:r>
              <a:rPr lang="en-US" sz="2000" dirty="0" smtClean="0">
                <a:latin typeface="Avenir LT Std 85 Heavy" charset="0"/>
              </a:rPr>
              <a:t>FIT: Action will be expanded to 3 offices (from 1) to provide integrated services across the Paul </a:t>
            </a:r>
            <a:r>
              <a:rPr lang="en-US" sz="2000" dirty="0" err="1" smtClean="0">
                <a:latin typeface="Avenir LT Std 85 Heavy" charset="0"/>
              </a:rPr>
              <a:t>Menton</a:t>
            </a:r>
            <a:r>
              <a:rPr lang="en-US" sz="2000" dirty="0" smtClean="0">
                <a:latin typeface="Avenir LT Std 85 Heavy" charset="0"/>
              </a:rPr>
              <a:t> Centre, the Student Academic Success Centre, and Career Services in conjunction with Health and Counseling Services and the Office of Student Affairs.</a:t>
            </a:r>
          </a:p>
          <a:p>
            <a:pPr marL="0" indent="0"/>
            <a:r>
              <a:rPr lang="en-US" sz="2000" dirty="0" smtClean="0">
                <a:latin typeface="Avenir LT Std 85 Heavy" charset="0"/>
              </a:rPr>
              <a:t> </a:t>
            </a:r>
          </a:p>
          <a:p>
            <a:pPr marL="457200" indent="-457200">
              <a:buFontTx/>
              <a:buChar char="•"/>
            </a:pPr>
            <a:endParaRPr lang="en-US" sz="2000" dirty="0">
              <a:latin typeface="Avenir LT Std 85 Heavy" charset="0"/>
            </a:endParaRPr>
          </a:p>
          <a:p>
            <a:pPr marL="457200" indent="-457200">
              <a:buFontTx/>
              <a:buChar char="•"/>
            </a:pPr>
            <a:endParaRPr lang="en-US" sz="2000" dirty="0" smtClean="0">
              <a:latin typeface="Avenir LT Std 85 Heavy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A9B5FC2A-4C53-4746-A10C-D764AD815A3B}" type="slidenum">
              <a:rPr lang="en-US" sz="1400" smtClean="0">
                <a:solidFill>
                  <a:srgbClr val="D00030"/>
                </a:solidFill>
              </a:rPr>
              <a:pPr/>
              <a:t>22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312201"/>
      </p:ext>
    </p:extLst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Avenir LT Std 85 Heavy" charset="0"/>
              </a:rPr>
              <a:t>Student Mental Health Framework -Outcomes and Next Steps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67544" y="1341438"/>
            <a:ext cx="8352606" cy="5327650"/>
          </a:xfrm>
        </p:spPr>
        <p:txBody>
          <a:bodyPr/>
          <a:lstStyle/>
          <a:p>
            <a:pPr marL="457200" indent="-457200"/>
            <a:r>
              <a:rPr lang="en-CA" sz="1800" b="1" dirty="0" smtClean="0">
                <a:latin typeface="Avenir LT Std 85 Heavy" charset="0"/>
              </a:rPr>
              <a:t>Outcomes thus far:</a:t>
            </a:r>
          </a:p>
          <a:p>
            <a:pPr marL="457200" indent="-457200">
              <a:buFontTx/>
              <a:buChar char="•"/>
            </a:pPr>
            <a:r>
              <a:rPr lang="en-CA" sz="1800" dirty="0" err="1" smtClean="0">
                <a:latin typeface="Avenir LT Std 85 Heavy" charset="0"/>
              </a:rPr>
              <a:t>Yr</a:t>
            </a:r>
            <a:r>
              <a:rPr lang="en-CA" sz="1800" dirty="0" smtClean="0">
                <a:latin typeface="Avenir LT Std 85 Heavy" charset="0"/>
              </a:rPr>
              <a:t>-by-</a:t>
            </a:r>
            <a:r>
              <a:rPr lang="en-CA" sz="1800" dirty="0" err="1" smtClean="0">
                <a:latin typeface="Avenir LT Std 85 Heavy" charset="0"/>
              </a:rPr>
              <a:t>Yr</a:t>
            </a:r>
            <a:r>
              <a:rPr lang="en-CA" sz="1800" dirty="0" smtClean="0">
                <a:latin typeface="Avenir LT Std 85 Heavy" charset="0"/>
              </a:rPr>
              <a:t> increase in NSSE results for a supportive campus environment 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Anecdotal: reduced stress among faulty and staff &amp; increased comfort/confidence in assisting students – less crisis!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More than 4,000 faculty, staff and TAs trained – </a:t>
            </a:r>
            <a:r>
              <a:rPr lang="en-CA" sz="1800" dirty="0" err="1" smtClean="0">
                <a:latin typeface="Avenir LT Std 85 Heavy" charset="0"/>
              </a:rPr>
              <a:t>Lv</a:t>
            </a:r>
            <a:r>
              <a:rPr lang="en-CA" sz="1800" dirty="0" smtClean="0">
                <a:latin typeface="Avenir LT Std 85 Heavy" charset="0"/>
              </a:rPr>
              <a:t> 1</a:t>
            </a:r>
          </a:p>
          <a:p>
            <a:pPr marL="457200" indent="-457200"/>
            <a:r>
              <a:rPr lang="en-CA" sz="1800" b="1" dirty="0" smtClean="0">
                <a:latin typeface="Avenir LT Std 85 Heavy" charset="0"/>
              </a:rPr>
              <a:t>Next Steps:  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Participation in National Mental Health Student Survey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Alcohol Strategy 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Evaluate FW in 2014</a:t>
            </a:r>
          </a:p>
          <a:p>
            <a:pPr marL="457200" indent="-4572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Identify resources to make efforts sustainable 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F92FB53B-5BA9-4A04-A4D0-4D79F1BA4451}" type="slidenum">
              <a:rPr lang="en-US" sz="1400" smtClean="0">
                <a:solidFill>
                  <a:srgbClr val="D00030"/>
                </a:solidFill>
              </a:rPr>
              <a:pPr/>
              <a:t>23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186786"/>
      </p:ext>
    </p:extLst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venir LT Std 85 Heavy" charset="0"/>
              </a:rPr>
              <a:t>Resources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900113" y="1752600"/>
            <a:ext cx="6643687" cy="4413250"/>
          </a:xfrm>
        </p:spPr>
        <p:txBody>
          <a:bodyPr/>
          <a:lstStyle/>
          <a:p>
            <a:pPr>
              <a:buFontTx/>
              <a:buChar char="•"/>
            </a:pPr>
            <a:r>
              <a:rPr lang="en-CA" sz="1800" b="1" dirty="0" smtClean="0">
                <a:latin typeface="Avenir LT Std 85 Heavy" charset="0"/>
              </a:rPr>
              <a:t>Student Mental Health Framework</a:t>
            </a:r>
            <a:r>
              <a:rPr lang="en-CA" sz="1800" dirty="0" smtClean="0">
                <a:latin typeface="Avenir LT Std 85 Heavy" charset="0"/>
              </a:rPr>
              <a:t>: carleton.ca/</a:t>
            </a:r>
            <a:r>
              <a:rPr lang="en-CA" sz="1800" dirty="0" err="1" smtClean="0">
                <a:latin typeface="Avenir LT Std 85 Heavy" charset="0"/>
              </a:rPr>
              <a:t>studentsupport</a:t>
            </a:r>
            <a:r>
              <a:rPr lang="en-CA" sz="1800" dirty="0" smtClean="0">
                <a:latin typeface="Avenir LT Std 85 Heavy" charset="0"/>
              </a:rPr>
              <a:t>/student-mental-health-framework/</a:t>
            </a:r>
          </a:p>
          <a:p>
            <a:pPr>
              <a:buFontTx/>
              <a:buChar char="•"/>
            </a:pPr>
            <a:r>
              <a:rPr lang="en-CA" sz="1800" b="1" dirty="0" smtClean="0">
                <a:latin typeface="Avenir LT Std 85 Heavy" charset="0"/>
              </a:rPr>
              <a:t>Communications Initiatives</a:t>
            </a:r>
            <a:r>
              <a:rPr lang="en-CA" sz="1800" dirty="0" smtClean="0">
                <a:latin typeface="Avenir LT Std 85 Heavy" charset="0"/>
              </a:rPr>
              <a:t>: carleton.ca/students</a:t>
            </a:r>
          </a:p>
          <a:p>
            <a:pPr>
              <a:buFontTx/>
              <a:buChar char="•"/>
            </a:pPr>
            <a:r>
              <a:rPr lang="en-CA" sz="1800" b="1" dirty="0" smtClean="0">
                <a:latin typeface="Avenir LT Std 85 Heavy" charset="0"/>
              </a:rPr>
              <a:t>Student Rights and Responsibilities Policy</a:t>
            </a:r>
            <a:r>
              <a:rPr lang="en-CA" sz="1800" dirty="0" smtClean="0">
                <a:latin typeface="Avenir LT Std 85 Heavy" charset="0"/>
              </a:rPr>
              <a:t>: carleton.ca/secretariat/policies/student-rights-and-responsibilities-policy/ </a:t>
            </a:r>
          </a:p>
          <a:p>
            <a:pPr>
              <a:buFontTx/>
              <a:buChar char="•"/>
            </a:pPr>
            <a:r>
              <a:rPr lang="en-CA" sz="1800" b="1" dirty="0" smtClean="0">
                <a:latin typeface="Avenir LT Std 85 Heavy" charset="0"/>
              </a:rPr>
              <a:t>Student-At-Risk Protocol</a:t>
            </a:r>
            <a:r>
              <a:rPr lang="en-CA" sz="1800" dirty="0" smtClean="0">
                <a:latin typeface="Avenir LT Std 85 Heavy" charset="0"/>
              </a:rPr>
              <a:t>: carleton.ca/secretariat/policies/student-rights-and-responsibilities-policy/appendix-c-student-at-risk-protocol</a:t>
            </a:r>
          </a:p>
          <a:p>
            <a:pPr>
              <a:buFontTx/>
              <a:buChar char="•"/>
            </a:pPr>
            <a:r>
              <a:rPr lang="en-CA" sz="1800" b="1" dirty="0" err="1" smtClean="0">
                <a:latin typeface="Avenir LT Std 85 Heavy" charset="0"/>
              </a:rPr>
              <a:t>FIT:Action</a:t>
            </a:r>
            <a:r>
              <a:rPr lang="en-CA" sz="1800" dirty="0" smtClean="0">
                <a:latin typeface="Avenir LT Std 85 Heavy" charset="0"/>
              </a:rPr>
              <a:t> </a:t>
            </a:r>
            <a:r>
              <a:rPr lang="en-CA" sz="1800" dirty="0" smtClean="0">
                <a:latin typeface="Avenir LT Std 85 Heavy" charset="0"/>
                <a:hlinkClick r:id="rId2"/>
              </a:rPr>
              <a:t>http://www1.carleton.ca/fita/about-fita/</a:t>
            </a:r>
            <a:r>
              <a:rPr lang="en-CA" sz="1800" dirty="0" smtClean="0">
                <a:latin typeface="Avenir LT Std 85 Heavy" charset="0"/>
              </a:rPr>
              <a:t> </a:t>
            </a:r>
          </a:p>
          <a:p>
            <a:endParaRPr lang="en-US" dirty="0" smtClean="0">
              <a:latin typeface="Avenir LT Std 85 Heavy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39E3F35A-D1D0-41EE-BAAE-CB832BAB7B20}" type="slidenum">
              <a:rPr lang="en-US" sz="1400" smtClean="0">
                <a:solidFill>
                  <a:srgbClr val="D00030"/>
                </a:solidFill>
              </a:rPr>
              <a:pPr/>
              <a:t>24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94898"/>
      </p:ext>
    </p:extLst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7473950" cy="3908425"/>
          </a:xfrm>
        </p:spPr>
        <p:txBody>
          <a:bodyPr/>
          <a:lstStyle/>
          <a:p>
            <a:pPr marL="0" lvl="3" indent="0" algn="ctr">
              <a:buNone/>
            </a:pPr>
            <a:endParaRPr lang="en-CA" sz="1400" dirty="0">
              <a:latin typeface="Avenir LT Std 85 Heavy" charset="0"/>
            </a:endParaRPr>
          </a:p>
          <a:p>
            <a:pPr marL="0" lvl="3" indent="0" algn="ctr">
              <a:buNone/>
            </a:pPr>
            <a:endParaRPr lang="en-CA" sz="1400" b="1" dirty="0" smtClean="0">
              <a:latin typeface="Avenir LT Std 85 Heavy" charset="0"/>
            </a:endParaRPr>
          </a:p>
          <a:p>
            <a:pPr marL="0" lvl="3" indent="0" algn="ctr">
              <a:buNone/>
            </a:pPr>
            <a:endParaRPr lang="en-CA" sz="1400" b="1" dirty="0">
              <a:latin typeface="Avenir LT Std 85 Heavy" charset="0"/>
            </a:endParaRPr>
          </a:p>
          <a:p>
            <a:pPr marL="0" lvl="3" indent="0" algn="ctr">
              <a:buNone/>
            </a:pPr>
            <a:endParaRPr lang="en-CA" sz="1400" b="1" dirty="0" smtClean="0">
              <a:latin typeface="Avenir LT Std 85 Heavy" charset="0"/>
            </a:endParaRPr>
          </a:p>
          <a:p>
            <a:pPr marL="0" lvl="3" indent="0" algn="ctr">
              <a:buNone/>
            </a:pPr>
            <a:endParaRPr lang="en-CA" sz="1400" b="1" dirty="0">
              <a:latin typeface="Avenir LT Std 85 Heavy" charset="0"/>
            </a:endParaRPr>
          </a:p>
          <a:p>
            <a:pPr marL="0" lvl="3" indent="0" algn="ctr">
              <a:buNone/>
            </a:pPr>
            <a:endParaRPr lang="en-CA" sz="1400" b="1" dirty="0" smtClean="0">
              <a:latin typeface="Avenir LT Std 85 Heavy" charset="0"/>
            </a:endParaRPr>
          </a:p>
          <a:p>
            <a:pPr marL="0" lvl="3" indent="0" algn="ctr">
              <a:buNone/>
            </a:pPr>
            <a:r>
              <a:rPr lang="en-CA" sz="3200" b="1" dirty="0" smtClean="0">
                <a:latin typeface="Avenir LT Std 85 Heavy" charset="0"/>
              </a:rPr>
              <a:t>Questions?</a:t>
            </a:r>
          </a:p>
          <a:p>
            <a:pPr lvl="2">
              <a:buFontTx/>
              <a:buChar char="•"/>
            </a:pPr>
            <a:endParaRPr lang="en-CA" sz="1200" dirty="0" smtClean="0">
              <a:latin typeface="Avenir LT Std 85 Heavy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0BD3FF2D-0129-4260-A5C2-1E30814CDD3C}" type="slidenum">
              <a:rPr lang="en-US" sz="1400" smtClean="0">
                <a:solidFill>
                  <a:srgbClr val="D00030"/>
                </a:solidFill>
              </a:rPr>
              <a:pPr/>
              <a:t>25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932719"/>
      </p:ext>
    </p:extLst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153988" y="3429000"/>
            <a:ext cx="8794750" cy="20843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CA" sz="6000" b="1" dirty="0">
                <a:solidFill>
                  <a:srgbClr val="1D3761"/>
                </a:solidFill>
                <a:latin typeface="Myriad Pro Semibold" pitchFamily="-72" charset="0"/>
              </a:rPr>
              <a:t>Leading change: </a:t>
            </a:r>
            <a:endParaRPr lang="en-CA" sz="6000" b="1" dirty="0" smtClean="0">
              <a:solidFill>
                <a:srgbClr val="1D3761"/>
              </a:solidFill>
              <a:latin typeface="Myriad Pro Semibold" pitchFamily="-72" charset="0"/>
            </a:endParaRP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CA" sz="6000" b="1" dirty="0" smtClean="0">
                <a:solidFill>
                  <a:srgbClr val="1D3761"/>
                </a:solidFill>
                <a:latin typeface="Myriad Pro Semibold" pitchFamily="-72" charset="0"/>
              </a:rPr>
              <a:t>One </a:t>
            </a:r>
            <a:r>
              <a:rPr lang="en-CA" sz="6000" b="1" dirty="0">
                <a:solidFill>
                  <a:srgbClr val="1D3761"/>
                </a:solidFill>
                <a:latin typeface="Myriad Pro Semibold" pitchFamily="-72" charset="0"/>
              </a:rPr>
              <a:t>institution’s </a:t>
            </a:r>
            <a:r>
              <a:rPr lang="en-CA" sz="6000" b="1" dirty="0" smtClean="0">
                <a:solidFill>
                  <a:srgbClr val="1D3761"/>
                </a:solidFill>
                <a:latin typeface="Myriad Pro Semibold" pitchFamily="-72" charset="0"/>
              </a:rPr>
              <a:t>experience</a:t>
            </a:r>
            <a:endParaRPr lang="en-US" sz="6000" dirty="0">
              <a:solidFill>
                <a:srgbClr val="1D3761"/>
              </a:solidFill>
              <a:latin typeface="Myriad Pro Semibold" pitchFamily="-72" charset="0"/>
            </a:endParaRPr>
          </a:p>
        </p:txBody>
      </p:sp>
      <p:sp>
        <p:nvSpPr>
          <p:cNvPr id="17411" name="Rectangle 1035"/>
          <p:cNvSpPr>
            <a:spLocks noChangeArrowheads="1"/>
          </p:cNvSpPr>
          <p:nvPr/>
        </p:nvSpPr>
        <p:spPr bwMode="auto">
          <a:xfrm>
            <a:off x="61913" y="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pic>
        <p:nvPicPr>
          <p:cNvPr id="17412" name="Picture 1030" descr="Blue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4488"/>
            <a:ext cx="9145588" cy="16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030" descr="CO_MentalHealth_Template_oneline_logo_20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1239134"/>
      </p:ext>
    </p:extLst>
  </p:cSld>
  <p:clrMapOvr>
    <a:masterClrMapping/>
  </p:clrMapOvr>
  <p:transition advTm="100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1035"/>
          <p:cNvSpPr>
            <a:spLocks noChangeArrowheads="1"/>
          </p:cNvSpPr>
          <p:nvPr/>
        </p:nvSpPr>
        <p:spPr bwMode="auto">
          <a:xfrm>
            <a:off x="61913" y="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pic>
        <p:nvPicPr>
          <p:cNvPr id="17412" name="Picture 1030" descr="Blue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4488"/>
            <a:ext cx="9145588" cy="16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030" descr="CO_MentalHealth_Template_oneline_logo_20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2267744" y="3744456"/>
            <a:ext cx="4775219" cy="1283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4500" b="1" dirty="0">
                <a:solidFill>
                  <a:srgbClr val="1D3761"/>
                </a:solidFill>
                <a:latin typeface="Myriad Pro Semibold" pitchFamily="-72" charset="0"/>
              </a:rPr>
              <a:t>Larry </a:t>
            </a:r>
            <a:r>
              <a:rPr lang="en-US" sz="4500" b="1" dirty="0" smtClean="0">
                <a:solidFill>
                  <a:srgbClr val="1D3761"/>
                </a:solidFill>
                <a:latin typeface="Myriad Pro Semibold" pitchFamily="-72" charset="0"/>
              </a:rPr>
              <a:t>McCloskey</a:t>
            </a:r>
            <a:endParaRPr lang="en-US" sz="4500" dirty="0" smtClean="0">
              <a:solidFill>
                <a:srgbClr val="1D3761"/>
              </a:solidFill>
              <a:latin typeface="Myriad Pro Semibold" pitchFamily="-72" charset="0"/>
            </a:endParaRP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Director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Paul </a:t>
            </a:r>
            <a:r>
              <a:rPr lang="en-US" sz="2400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Menton</a:t>
            </a:r>
            <a:r>
              <a:rPr lang="en-US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 Centre </a:t>
            </a:r>
            <a:endParaRPr lang="en-US" sz="2400" dirty="0" smtClean="0">
              <a:solidFill>
                <a:schemeClr val="tx2">
                  <a:lumMod val="75000"/>
                  <a:lumOff val="25000"/>
                </a:schemeClr>
              </a:solidFill>
              <a:latin typeface="Myriad Pro Semibold" pitchFamily="-72" charset="0"/>
            </a:endParaRP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Carleton University    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2092494"/>
      </p:ext>
    </p:extLst>
  </p:cSld>
  <p:clrMapOvr>
    <a:masterClrMapping/>
  </p:clrMapOvr>
  <p:transition advTm="1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2376264" y="3789040"/>
            <a:ext cx="4572000" cy="128356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4500" b="1" dirty="0">
                <a:solidFill>
                  <a:srgbClr val="1D3761"/>
                </a:solidFill>
                <a:latin typeface="Myriad Pro Semibold" pitchFamily="-72" charset="0"/>
              </a:rPr>
              <a:t>John </a:t>
            </a:r>
            <a:r>
              <a:rPr lang="en-US" sz="4500" b="1" dirty="0" err="1" smtClean="0">
                <a:solidFill>
                  <a:srgbClr val="1D3761"/>
                </a:solidFill>
                <a:latin typeface="Myriad Pro Semibold" pitchFamily="-72" charset="0"/>
              </a:rPr>
              <a:t>Meissner</a:t>
            </a:r>
            <a:endParaRPr lang="en-US" sz="4500" dirty="0" smtClean="0">
              <a:solidFill>
                <a:srgbClr val="1D3761"/>
              </a:solidFill>
              <a:latin typeface="Myriad Pro Semibold" pitchFamily="-72" charset="0"/>
            </a:endParaRP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Psychologist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Paul </a:t>
            </a:r>
            <a:r>
              <a:rPr lang="en-US" sz="2400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Menton</a:t>
            </a:r>
            <a:r>
              <a:rPr lang="en-US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 </a:t>
            </a: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Centre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Carleton </a:t>
            </a:r>
            <a:r>
              <a:rPr lang="en-US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University </a:t>
            </a: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   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17411" name="Rectangle 1035"/>
          <p:cNvSpPr>
            <a:spLocks noChangeArrowheads="1"/>
          </p:cNvSpPr>
          <p:nvPr/>
        </p:nvSpPr>
        <p:spPr bwMode="auto">
          <a:xfrm>
            <a:off x="61913" y="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pic>
        <p:nvPicPr>
          <p:cNvPr id="17412" name="Picture 1030" descr="Blue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4488"/>
            <a:ext cx="9145588" cy="16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030" descr="CO_MentalHealth_Template_oneline_logo_20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31607365"/>
      </p:ext>
    </p:extLst>
  </p:cSld>
  <p:clrMapOvr>
    <a:masterClrMapping/>
  </p:clrMapOvr>
  <p:transition advTm="1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1035"/>
          <p:cNvSpPr>
            <a:spLocks noChangeArrowheads="1"/>
          </p:cNvSpPr>
          <p:nvPr/>
        </p:nvSpPr>
        <p:spPr bwMode="auto">
          <a:xfrm>
            <a:off x="61913" y="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pic>
        <p:nvPicPr>
          <p:cNvPr id="17412" name="Picture 1030" descr="BlueB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4488"/>
            <a:ext cx="9145588" cy="16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030" descr="CO_MentalHealth_Template_oneline_logo_20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5588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2123728" y="3657600"/>
            <a:ext cx="5256584" cy="1283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4500" b="1" dirty="0">
                <a:solidFill>
                  <a:srgbClr val="1D3761"/>
                </a:solidFill>
                <a:latin typeface="Myriad Pro Semibold" pitchFamily="-72" charset="0"/>
              </a:rPr>
              <a:t>Maureen Murdock </a:t>
            </a:r>
            <a:endParaRPr lang="en-US" sz="4500" b="1" dirty="0" smtClean="0">
              <a:solidFill>
                <a:srgbClr val="1D3761"/>
              </a:solidFill>
              <a:latin typeface="Myriad Pro Semibold" pitchFamily="-72" charset="0"/>
            </a:endParaRP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CA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Director 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CA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Health </a:t>
            </a:r>
            <a:r>
              <a:rPr lang="en-CA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and </a:t>
            </a:r>
            <a:r>
              <a:rPr lang="en-CA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Counselling Services</a:t>
            </a: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 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Myriad Pro Semibold" pitchFamily="-72" charset="0"/>
              </a:rPr>
              <a:t>Carleton University    </a:t>
            </a:r>
            <a:endParaRPr lang="en-US" sz="2800" dirty="0"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4607709"/>
      </p:ext>
    </p:extLst>
  </p:cSld>
  <p:clrMapOvr>
    <a:masterClrMapping/>
  </p:clrMapOvr>
  <p:transition advTm="1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221163"/>
            <a:ext cx="8534400" cy="2214562"/>
          </a:xfrm>
        </p:spPr>
        <p:txBody>
          <a:bodyPr/>
          <a:lstStyle/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2400" dirty="0" smtClean="0">
                <a:latin typeface="Egyptienne F LT Std 65 Bold" charset="0"/>
              </a:rPr>
              <a:t>Council of Ontario </a:t>
            </a:r>
            <a:r>
              <a:rPr lang="en-US" sz="2400" dirty="0" smtClean="0">
                <a:latin typeface="Egyptienne F LT Std 65 Bold" charset="0"/>
              </a:rPr>
              <a:t>Universities/Colleges Ontario</a:t>
            </a:r>
            <a:endParaRPr lang="en-US" sz="2400" dirty="0" smtClean="0">
              <a:latin typeface="Egyptienne F LT Std 65 Bold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2400" dirty="0" smtClean="0">
                <a:latin typeface="Egyptienne F LT Std 65 Bold" charset="0"/>
              </a:rPr>
              <a:t>Joint Conference</a:t>
            </a: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endParaRPr lang="en-US" sz="2400" dirty="0" smtClean="0">
              <a:latin typeface="Egyptienne F LT Std 65 Bold" charset="0"/>
            </a:endParaRPr>
          </a:p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sz="2800" b="1" dirty="0" smtClean="0">
                <a:latin typeface="Egyptienne F LT Std 65 Bold" charset="0"/>
              </a:rPr>
              <a:t>Leading Change: One Organization’s Experience</a:t>
            </a: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1130300" y="55197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en-US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7280275" y="45021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endParaRPr lang="en-US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B42DAED1-9F6C-4708-961B-92CD47F5766B}" type="slidenum">
              <a:rPr lang="en-US" sz="1400" smtClean="0">
                <a:solidFill>
                  <a:srgbClr val="D00030"/>
                </a:solidFill>
              </a:rPr>
              <a:pPr/>
              <a:t>6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3011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743200" y="76200"/>
            <a:ext cx="6149975" cy="760413"/>
          </a:xfrm>
        </p:spPr>
        <p:txBody>
          <a:bodyPr/>
          <a:lstStyle/>
          <a:p>
            <a:r>
              <a:rPr lang="en-CA" smtClean="0">
                <a:latin typeface="Avenir LT Std 85 Heavy" charset="0"/>
              </a:rPr>
              <a:t>Background</a:t>
            </a:r>
            <a:r>
              <a:rPr lang="en-CA" sz="1800" smtClean="0">
                <a:latin typeface="Avenir LT Std 85 Heavy" charset="0"/>
              </a:rPr>
              <a:t/>
            </a:r>
            <a:br>
              <a:rPr lang="en-CA" sz="1800" smtClean="0">
                <a:latin typeface="Avenir LT Std 85 Heavy" charset="0"/>
              </a:rPr>
            </a:br>
            <a:r>
              <a:rPr lang="en-US" sz="1400" smtClean="0">
                <a:latin typeface="Avenir LT Std 85 Heavy" charset="0"/>
              </a:rPr>
              <a:t>Ryan Flannagan, Director, Student Affairs, Carleton University</a:t>
            </a:r>
            <a:br>
              <a:rPr lang="en-US" sz="1400" smtClean="0">
                <a:latin typeface="Avenir LT Std 85 Heavy" charset="0"/>
              </a:rPr>
            </a:br>
            <a:endParaRPr lang="en-CA" sz="1400" smtClean="0">
              <a:latin typeface="Avenir LT Std 85 Heavy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3568" y="1700213"/>
            <a:ext cx="8281045" cy="4897437"/>
          </a:xfrm>
        </p:spPr>
        <p:txBody>
          <a:bodyPr/>
          <a:lstStyle/>
          <a:p>
            <a:r>
              <a:rPr lang="en-CA" sz="2400" b="1" dirty="0" smtClean="0">
                <a:latin typeface="Avenir LT Std 85 Heavy" charset="0"/>
              </a:rPr>
              <a:t>Carleton Pre-2008</a:t>
            </a:r>
          </a:p>
          <a:p>
            <a:pPr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Overall approach to student mental health was ad hoc.</a:t>
            </a:r>
          </a:p>
          <a:p>
            <a:pPr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No formal risk assessment training beyond key actors.</a:t>
            </a:r>
          </a:p>
          <a:p>
            <a:pPr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Very limited policy direction re: MH, Students @ Risk.</a:t>
            </a:r>
          </a:p>
          <a:p>
            <a:pPr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Compartmentalization was the norm. </a:t>
            </a:r>
          </a:p>
          <a:p>
            <a:pPr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Broader MH knowledge within very limited. </a:t>
            </a:r>
          </a:p>
          <a:p>
            <a:endParaRPr lang="en-CA" sz="2000" dirty="0" smtClean="0">
              <a:latin typeface="Avenir LT Std 85 Heavy" charset="0"/>
            </a:endParaRPr>
          </a:p>
          <a:p>
            <a:r>
              <a:rPr lang="en-CA" sz="2000" dirty="0" smtClean="0">
                <a:latin typeface="Avenir LT Std 85 Heavy" charset="0"/>
              </a:rPr>
              <a:t> 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B08D4CD-D306-4957-B3C9-DD873BFEEF37}" type="slidenum">
              <a:rPr lang="en-US" sz="1400" smtClean="0">
                <a:solidFill>
                  <a:srgbClr val="D00030"/>
                </a:solidFill>
              </a:rPr>
              <a:pPr/>
              <a:t>7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421404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venir LT Std 85 Heavy" charset="0"/>
              </a:rPr>
              <a:t>Framework Development</a:t>
            </a:r>
          </a:p>
        </p:txBody>
      </p:sp>
      <p:sp>
        <p:nvSpPr>
          <p:cNvPr id="614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BD0480F-707A-460A-8DE9-279A7224EDE7}" type="slidenum">
              <a:rPr lang="en-US" sz="1400" smtClean="0">
                <a:solidFill>
                  <a:srgbClr val="D00030"/>
                </a:solidFill>
              </a:rPr>
              <a:pPr/>
              <a:t>8</a:t>
            </a:fld>
            <a:endParaRPr lang="en-US" sz="1400" smtClean="0">
              <a:solidFill>
                <a:srgbClr val="D00030"/>
              </a:solidFill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395288" y="1412875"/>
            <a:ext cx="8497887" cy="4897438"/>
          </a:xfrm>
        </p:spPr>
        <p:txBody>
          <a:bodyPr/>
          <a:lstStyle/>
          <a:p>
            <a:r>
              <a:rPr lang="en-CA" sz="2000" b="1" dirty="0" smtClean="0">
                <a:latin typeface="Avenir LT Std 85 Heavy" charset="0"/>
              </a:rPr>
              <a:t>Changing Carleton’s processes and culture:</a:t>
            </a:r>
          </a:p>
          <a:p>
            <a:pPr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Recognition that a systemic approach was needed.</a:t>
            </a:r>
          </a:p>
          <a:p>
            <a:pPr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Identification of champion within Senior Management </a:t>
            </a:r>
            <a:r>
              <a:rPr lang="en-CA" sz="1800" b="1" dirty="0" smtClean="0">
                <a:solidFill>
                  <a:srgbClr val="C00000"/>
                </a:solidFill>
                <a:latin typeface="Avenir LT Std 85 Heavy" charset="0"/>
              </a:rPr>
              <a:t>AND</a:t>
            </a:r>
            <a:r>
              <a:rPr lang="en-CA" sz="1800" dirty="0" smtClean="0">
                <a:latin typeface="Avenir LT Std 85 Heavy" charset="0"/>
              </a:rPr>
              <a:t> </a:t>
            </a:r>
            <a:r>
              <a:rPr lang="en-CA" sz="1800" b="1" dirty="0" smtClean="0">
                <a:latin typeface="Avenir LT Std 85 Heavy" charset="0"/>
              </a:rPr>
              <a:t>the community bought in!</a:t>
            </a:r>
          </a:p>
          <a:p>
            <a:pPr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Hired health executive to support process.</a:t>
            </a:r>
          </a:p>
          <a:p>
            <a:pPr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Established a pan-university committee; regular meetings chaired by the Associate Vice-President.</a:t>
            </a:r>
          </a:p>
          <a:p>
            <a:pPr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Regular updates to the broader community (here’s what we’ve done thus far – via email).</a:t>
            </a:r>
          </a:p>
          <a:p>
            <a:pPr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Length of process: 15 months.</a:t>
            </a:r>
          </a:p>
          <a:p>
            <a:pPr>
              <a:buFontTx/>
              <a:buChar char="•"/>
            </a:pPr>
            <a:endParaRPr lang="en-CA" sz="2000" dirty="0" smtClean="0">
              <a:latin typeface="Avenir LT Std 85 Heavy" charset="0"/>
            </a:endParaRPr>
          </a:p>
          <a:p>
            <a:pPr>
              <a:buFontTx/>
              <a:buChar char="•"/>
            </a:pPr>
            <a:endParaRPr lang="en-CA" sz="2000" dirty="0" smtClean="0">
              <a:latin typeface="Avenir LT Std 85 Heavy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020916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484438" y="76200"/>
            <a:ext cx="6278562" cy="685800"/>
          </a:xfrm>
        </p:spPr>
        <p:txBody>
          <a:bodyPr/>
          <a:lstStyle/>
          <a:p>
            <a:r>
              <a:rPr lang="en-CA" smtClean="0">
                <a:latin typeface="Avenir LT Std 85 Heavy" charset="0"/>
              </a:rPr>
              <a:t>Core Elements  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539551" y="1484313"/>
            <a:ext cx="8209161" cy="5113337"/>
          </a:xfrm>
        </p:spPr>
        <p:txBody>
          <a:bodyPr/>
          <a:lstStyle/>
          <a:p>
            <a:pPr marL="0"/>
            <a:r>
              <a:rPr lang="en-CA" sz="2000" b="1" dirty="0" smtClean="0">
                <a:latin typeface="Avenir LT Std 85 Heavy" charset="0"/>
              </a:rPr>
              <a:t>The result of consultations was a 4 prong approach including the following elements:</a:t>
            </a:r>
          </a:p>
          <a:p>
            <a:pPr marL="34200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An overall Student Mental Health Framework complemented by other key policies;</a:t>
            </a:r>
          </a:p>
          <a:p>
            <a:pPr marL="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Communication strategy directed at various stakeholders;</a:t>
            </a:r>
          </a:p>
          <a:p>
            <a:pPr marL="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A comprehensive training program;</a:t>
            </a:r>
          </a:p>
          <a:p>
            <a:pPr marL="0">
              <a:buFontTx/>
              <a:buChar char="•"/>
            </a:pPr>
            <a:r>
              <a:rPr lang="en-CA" sz="1800" dirty="0" smtClean="0">
                <a:latin typeface="Avenir LT Std 85 Heavy" charset="0"/>
              </a:rPr>
              <a:t>A range of Outreach, Support and Upstream initiatives.</a:t>
            </a: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4AD8E48-15FF-4B85-91AA-37640BD4B96A}" type="slidenum">
              <a:rPr lang="en-US" sz="1400" smtClean="0">
                <a:solidFill>
                  <a:srgbClr val="D00030"/>
                </a:solidFill>
              </a:rPr>
              <a:pPr/>
              <a:t>9</a:t>
            </a:fld>
            <a:endParaRPr lang="en-US" sz="1400" smtClean="0">
              <a:solidFill>
                <a:srgbClr val="D00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444299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72" charset="0"/>
            <a:ea typeface="ＭＳ Ｐゴシック" pitchFamily="-72" charset="-128"/>
            <a:cs typeface="ＭＳ Ｐゴシック" pitchFamily="-7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779</TotalTime>
  <Words>1587</Words>
  <Application>Microsoft Office PowerPoint</Application>
  <PresentationFormat>On-screen Show (4:3)</PresentationFormat>
  <Paragraphs>186</Paragraphs>
  <Slides>26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Blank Presentation</vt:lpstr>
      <vt:lpstr>1_Blank Presentation</vt:lpstr>
      <vt:lpstr>2_Blank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Background Ryan Flannagan, Director, Student Affairs, Carleton University </vt:lpstr>
      <vt:lpstr>Framework Development</vt:lpstr>
      <vt:lpstr>Core Elements  </vt:lpstr>
      <vt:lpstr>Framework Objectives</vt:lpstr>
      <vt:lpstr>Communications </vt:lpstr>
      <vt:lpstr>Training - Engagement of Staff</vt:lpstr>
      <vt:lpstr>Outreach, Support, Upstream Programming</vt:lpstr>
      <vt:lpstr>From Intention To Action </vt:lpstr>
      <vt:lpstr>FIT:Action – Background Larry McCloskey</vt:lpstr>
      <vt:lpstr>Specific Program – FIT:Action Dr. John Meissner (C.Psych): FIT: A Project Leader Larry McCloskey, Director: Paul Menton Centre</vt:lpstr>
      <vt:lpstr>FIT:Action Students’ Adjustment Problems</vt:lpstr>
      <vt:lpstr>FIT:Action </vt:lpstr>
      <vt:lpstr>FIT:Action</vt:lpstr>
      <vt:lpstr>FIT:Action Program Elements</vt:lpstr>
      <vt:lpstr>FIT:Action Program Elements continued…</vt:lpstr>
      <vt:lpstr>New FIT: A Program Developments</vt:lpstr>
      <vt:lpstr>Student Mental Health Framework -Outcomes and Next Steps</vt:lpstr>
      <vt:lpstr>Resources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Slide 1</dc:title>
  <dc:creator>Daniele Belanger</dc:creator>
  <cp:lastModifiedBy>Daniele</cp:lastModifiedBy>
  <cp:revision>87</cp:revision>
  <dcterms:created xsi:type="dcterms:W3CDTF">2010-10-30T15:20:54Z</dcterms:created>
  <dcterms:modified xsi:type="dcterms:W3CDTF">2012-05-16T01:11:44Z</dcterms:modified>
</cp:coreProperties>
</file>